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72" r:id="rId4"/>
    <p:sldId id="275" r:id="rId5"/>
    <p:sldId id="277" r:id="rId6"/>
    <p:sldId id="258" r:id="rId7"/>
    <p:sldId id="259" r:id="rId8"/>
    <p:sldId id="260" r:id="rId9"/>
    <p:sldId id="261" r:id="rId10"/>
    <p:sldId id="262" r:id="rId11"/>
    <p:sldId id="276" r:id="rId12"/>
    <p:sldId id="264" r:id="rId13"/>
    <p:sldId id="265" r:id="rId14"/>
    <p:sldId id="266" r:id="rId15"/>
    <p:sldId id="267" r:id="rId16"/>
    <p:sldId id="269" r:id="rId17"/>
    <p:sldId id="274" r:id="rId18"/>
    <p:sldId id="270" r:id="rId19"/>
    <p:sldId id="271" r:id="rId20"/>
    <p:sldId id="279"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75" d="100"/>
          <a:sy n="75" d="100"/>
        </p:scale>
        <p:origin x="-8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E5F5E-67E9-48C7-8299-BC50259E4595}" type="datetimeFigureOut">
              <a:rPr lang="en-US" smtClean="0"/>
              <a:t>9/29/2015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D1F13-9757-425D-A4A0-731CAF5F2E62}" type="slidenum">
              <a:rPr lang="en-US" smtClean="0"/>
              <a:t>‹#›</a:t>
            </a:fld>
            <a:endParaRPr lang="en-US"/>
          </a:p>
        </p:txBody>
      </p:sp>
    </p:spTree>
    <p:extLst>
      <p:ext uri="{BB962C8B-B14F-4D97-AF65-F5344CB8AC3E}">
        <p14:creationId xmlns:p14="http://schemas.microsoft.com/office/powerpoint/2010/main" val="236634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Jefferson is one of three drill</a:t>
            </a:r>
            <a:r>
              <a:rPr lang="en-US" baseline="0" dirty="0" smtClean="0"/>
              <a:t> sites on the Las </a:t>
            </a:r>
            <a:r>
              <a:rPr lang="en-US" baseline="0" dirty="0" err="1" smtClean="0"/>
              <a:t>Cienegas</a:t>
            </a:r>
            <a:r>
              <a:rPr lang="en-US" baseline="0" dirty="0" smtClean="0"/>
              <a:t> Oil Field </a:t>
            </a:r>
          </a:p>
          <a:p>
            <a:r>
              <a:rPr lang="en-US" baseline="0" dirty="0" smtClean="0"/>
              <a:t>The Oil drilling site is </a:t>
            </a:r>
            <a:endParaRPr lang="en-US" dirty="0"/>
          </a:p>
        </p:txBody>
      </p:sp>
      <p:sp>
        <p:nvSpPr>
          <p:cNvPr id="4" name="Slide Number Placeholder 3"/>
          <p:cNvSpPr>
            <a:spLocks noGrp="1"/>
          </p:cNvSpPr>
          <p:nvPr>
            <p:ph type="sldNum" sz="quarter" idx="10"/>
          </p:nvPr>
        </p:nvSpPr>
        <p:spPr/>
        <p:txBody>
          <a:bodyPr/>
          <a:lstStyle/>
          <a:p>
            <a:fld id="{C99D1F13-9757-425D-A4A0-731CAF5F2E62}" type="slidenum">
              <a:rPr lang="en-US" smtClean="0"/>
              <a:t>2</a:t>
            </a:fld>
            <a:endParaRPr lang="en-US"/>
          </a:p>
        </p:txBody>
      </p:sp>
    </p:spTree>
    <p:extLst>
      <p:ext uri="{BB962C8B-B14F-4D97-AF65-F5344CB8AC3E}">
        <p14:creationId xmlns:p14="http://schemas.microsoft.com/office/powerpoint/2010/main" val="2309117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9/29/2015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7850" y="2713658"/>
            <a:ext cx="6815669" cy="1515533"/>
          </a:xfrm>
        </p:spPr>
        <p:txBody>
          <a:bodyPr/>
          <a:lstStyle/>
          <a:p>
            <a:r>
              <a:rPr lang="en-US" sz="2750" dirty="0"/>
              <a:t>The Potential Disasters and Hazards at the Jefferson Oil </a:t>
            </a:r>
            <a:r>
              <a:rPr lang="en-US" sz="2750" dirty="0" smtClean="0"/>
              <a:t>Drilling Site In South Los Angeles, and The Conceivable Implications of Chronic Stress for Surrounding Residents</a:t>
            </a:r>
            <a:r>
              <a:rPr lang="en-US" dirty="0"/>
              <a:t/>
            </a:r>
            <a:br>
              <a:rPr lang="en-US" dirty="0"/>
            </a:br>
            <a:endParaRPr lang="en-US" dirty="0"/>
          </a:p>
        </p:txBody>
      </p:sp>
      <p:sp>
        <p:nvSpPr>
          <p:cNvPr id="3" name="Subtitle 2"/>
          <p:cNvSpPr>
            <a:spLocks noGrp="1"/>
          </p:cNvSpPr>
          <p:nvPr>
            <p:ph type="subTitle" idx="1"/>
          </p:nvPr>
        </p:nvSpPr>
        <p:spPr>
          <a:xfrm>
            <a:off x="2537851" y="3863659"/>
            <a:ext cx="6815669" cy="1320802"/>
          </a:xfrm>
        </p:spPr>
        <p:txBody>
          <a:bodyPr>
            <a:normAutofit/>
          </a:bodyPr>
          <a:lstStyle/>
          <a:p>
            <a:r>
              <a:rPr lang="en-US" sz="2500" dirty="0" smtClean="0"/>
              <a:t>Marissa Chan </a:t>
            </a:r>
          </a:p>
          <a:p>
            <a:r>
              <a:rPr lang="en-US" sz="2500" dirty="0" smtClean="0"/>
              <a:t>Summer 2015 </a:t>
            </a:r>
            <a:endParaRPr lang="en-US" sz="2500" dirty="0"/>
          </a:p>
        </p:txBody>
      </p:sp>
    </p:spTree>
    <p:extLst>
      <p:ext uri="{BB962C8B-B14F-4D97-AF65-F5344CB8AC3E}">
        <p14:creationId xmlns:p14="http://schemas.microsoft.com/office/powerpoint/2010/main" val="1138420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4-6</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Scenario 4 </a:t>
            </a:r>
            <a:r>
              <a:rPr lang="en-US" dirty="0" smtClean="0"/>
              <a:t>involves </a:t>
            </a:r>
            <a:r>
              <a:rPr lang="en-US" dirty="0"/>
              <a:t>an accident on Van Buren Place in front of Gate </a:t>
            </a:r>
            <a:r>
              <a:rPr lang="en-US" dirty="0" smtClean="0"/>
              <a:t>3. This </a:t>
            </a:r>
            <a:r>
              <a:rPr lang="en-US" dirty="0"/>
              <a:t>scenario involves a tanker truck 6’ x 23.6’ holding around 4,917 gallons of hydrochloric acid which becomes hydrogen chloride vapors when released</a:t>
            </a:r>
            <a:r>
              <a:rPr lang="en-US" dirty="0" smtClean="0"/>
              <a:t>. The consequences are toxic hydrogen chloride vapors. </a:t>
            </a:r>
          </a:p>
          <a:p>
            <a:r>
              <a:rPr lang="en-US" dirty="0" smtClean="0"/>
              <a:t>	</a:t>
            </a:r>
            <a:r>
              <a:rPr lang="en-US" b="1" dirty="0" smtClean="0"/>
              <a:t>Scenario 5 </a:t>
            </a:r>
            <a:r>
              <a:rPr lang="en-US" dirty="0" smtClean="0"/>
              <a:t>mimics scenario 4 except it involves an accident on Budlong Avenue in front of gate 4. </a:t>
            </a:r>
            <a:r>
              <a:rPr lang="en-US" dirty="0"/>
              <a:t>The consequences are toxic hydrogen chloride vapors. </a:t>
            </a:r>
            <a:endParaRPr lang="en-US" dirty="0" smtClean="0"/>
          </a:p>
          <a:p>
            <a:r>
              <a:rPr lang="en-US" dirty="0"/>
              <a:t>	</a:t>
            </a:r>
            <a:r>
              <a:rPr lang="en-US" b="1" dirty="0"/>
              <a:t>Scenario </a:t>
            </a:r>
            <a:r>
              <a:rPr lang="en-US" b="1" dirty="0" smtClean="0"/>
              <a:t>6 </a:t>
            </a:r>
            <a:r>
              <a:rPr lang="en-US" dirty="0"/>
              <a:t>follows the previous two scenarios except an accident occurs that results in a puncture to the tank while it is stored on site for acidizing. The tanks are stored next to the houses on the north side of the site. The consequences are toxic hydrogen chloride vapors. </a:t>
            </a:r>
          </a:p>
          <a:p>
            <a:endParaRPr lang="en-US" dirty="0"/>
          </a:p>
          <a:p>
            <a:endParaRPr lang="en-US" dirty="0"/>
          </a:p>
        </p:txBody>
      </p:sp>
    </p:spTree>
    <p:extLst>
      <p:ext uri="{BB962C8B-B14F-4D97-AF65-F5344CB8AC3E}">
        <p14:creationId xmlns:p14="http://schemas.microsoft.com/office/powerpoint/2010/main" val="2695192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Hazards </a:t>
            </a:r>
            <a:endParaRPr lang="en-US" dirty="0"/>
          </a:p>
        </p:txBody>
      </p:sp>
      <p:sp>
        <p:nvSpPr>
          <p:cNvPr id="3" name="Content Placeholder 2"/>
          <p:cNvSpPr>
            <a:spLocks noGrp="1"/>
          </p:cNvSpPr>
          <p:nvPr>
            <p:ph idx="1"/>
          </p:nvPr>
        </p:nvSpPr>
        <p:spPr/>
        <p:txBody>
          <a:bodyPr/>
          <a:lstStyle/>
          <a:p>
            <a:r>
              <a:rPr lang="en-US" sz="3000" dirty="0" smtClean="0"/>
              <a:t> </a:t>
            </a:r>
            <a:r>
              <a:rPr lang="en-US" sz="3000" dirty="0"/>
              <a:t>A</a:t>
            </a:r>
            <a:r>
              <a:rPr lang="en-US" sz="3000" dirty="0" smtClean="0"/>
              <a:t>n </a:t>
            </a:r>
            <a:r>
              <a:rPr lang="en-US" sz="3000" dirty="0"/>
              <a:t>oil spill from the oil storage tank and the proximity to catch </a:t>
            </a:r>
            <a:r>
              <a:rPr lang="en-US" sz="3000" dirty="0" smtClean="0"/>
              <a:t>basins</a:t>
            </a:r>
          </a:p>
          <a:p>
            <a:r>
              <a:rPr lang="en-US" sz="3000" dirty="0"/>
              <a:t>P</a:t>
            </a:r>
            <a:r>
              <a:rPr lang="en-US" sz="3000" dirty="0" smtClean="0"/>
              <a:t>roduced </a:t>
            </a:r>
            <a:r>
              <a:rPr lang="en-US" sz="3000" dirty="0"/>
              <a:t>water in the waste water sump and injection </a:t>
            </a:r>
            <a:r>
              <a:rPr lang="en-US" sz="3000" dirty="0" smtClean="0"/>
              <a:t>wells</a:t>
            </a:r>
          </a:p>
          <a:p>
            <a:r>
              <a:rPr lang="en-US" sz="3000" dirty="0" smtClean="0"/>
              <a:t> </a:t>
            </a:r>
            <a:r>
              <a:rPr lang="en-US" sz="3000" dirty="0"/>
              <a:t>D</a:t>
            </a:r>
            <a:r>
              <a:rPr lang="en-US" sz="3000" dirty="0" smtClean="0"/>
              <a:t>iesel </a:t>
            </a:r>
            <a:r>
              <a:rPr lang="en-US" sz="3000" dirty="0"/>
              <a:t>emissions from trucks and work </a:t>
            </a:r>
            <a:r>
              <a:rPr lang="en-US" sz="3000" dirty="0" smtClean="0"/>
              <a:t>overloads </a:t>
            </a:r>
            <a:endParaRPr lang="en-US" sz="3000" dirty="0"/>
          </a:p>
          <a:p>
            <a:r>
              <a:rPr lang="en-US" sz="3000" dirty="0" smtClean="0"/>
              <a:t>The </a:t>
            </a:r>
            <a:r>
              <a:rPr lang="en-US" sz="3000" dirty="0"/>
              <a:t>collection of oil in the well cellar. </a:t>
            </a:r>
          </a:p>
          <a:p>
            <a:endParaRPr lang="en-US" dirty="0"/>
          </a:p>
        </p:txBody>
      </p:sp>
    </p:spTree>
    <p:extLst>
      <p:ext uri="{BB962C8B-B14F-4D97-AF65-F5344CB8AC3E}">
        <p14:creationId xmlns:p14="http://schemas.microsoft.com/office/powerpoint/2010/main" val="1487370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7893379"/>
              </p:ext>
            </p:extLst>
          </p:nvPr>
        </p:nvGraphicFramePr>
        <p:xfrm>
          <a:off x="1970085" y="627795"/>
          <a:ext cx="6778129" cy="2600278"/>
        </p:xfrm>
        <a:graphic>
          <a:graphicData uri="http://schemas.openxmlformats.org/drawingml/2006/table">
            <a:tbl>
              <a:tblPr firstRow="1" firstCol="1" bandRow="1">
                <a:tableStyleId>{5C22544A-7EE6-4342-B048-85BDC9FD1C3A}</a:tableStyleId>
              </a:tblPr>
              <a:tblGrid>
                <a:gridCol w="1703345"/>
                <a:gridCol w="1347503"/>
                <a:gridCol w="1242427"/>
                <a:gridCol w="1242427"/>
                <a:gridCol w="1242427"/>
              </a:tblGrid>
              <a:tr h="528870">
                <a:tc>
                  <a:txBody>
                    <a:bodyPr/>
                    <a:lstStyle/>
                    <a:p>
                      <a:pPr marL="0" marR="0">
                        <a:spcBef>
                          <a:spcPts val="0"/>
                        </a:spcBef>
                        <a:spcAft>
                          <a:spcPts val="0"/>
                        </a:spcAft>
                      </a:pPr>
                      <a:r>
                        <a:rPr lang="en-US" sz="1400" dirty="0">
                          <a:solidFill>
                            <a:srgbClr val="FF0000"/>
                          </a:solidFill>
                          <a:effectLst/>
                        </a:rPr>
                        <a:t>Scenarios (Injury) </a:t>
                      </a:r>
                    </a:p>
                    <a:p>
                      <a:pPr marL="0" marR="0">
                        <a:spcBef>
                          <a:spcPts val="0"/>
                        </a:spcBef>
                        <a:spcAft>
                          <a:spcPts val="0"/>
                        </a:spcAft>
                      </a:pPr>
                      <a:r>
                        <a:rPr lang="en-US" sz="1000" dirty="0">
                          <a:solidFill>
                            <a:srgbClr val="FF0000"/>
                          </a:solidFill>
                          <a:effectLst/>
                        </a:rPr>
                        <a:t>Approximate distances </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Toxic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Overpressure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Vapor Cloud</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Fire/Thermal </a:t>
                      </a:r>
                      <a:endParaRPr lang="en-US" sz="1200">
                        <a:effectLst/>
                        <a:latin typeface="Times New Roman" panose="02020603050405020304" pitchFamily="18" charset="0"/>
                        <a:ea typeface="Times New Roman" panose="02020603050405020304" pitchFamily="18" charset="0"/>
                      </a:endParaRPr>
                    </a:p>
                  </a:txBody>
                  <a:tcPr marL="68580" marR="68580" marT="0" marB="0"/>
                </a:tc>
              </a:tr>
              <a:tr h="264435">
                <a:tc>
                  <a:txBody>
                    <a:bodyPr/>
                    <a:lstStyle/>
                    <a:p>
                      <a:pPr marL="0" marR="0">
                        <a:spcBef>
                          <a:spcPts val="0"/>
                        </a:spcBef>
                        <a:spcAft>
                          <a:spcPts val="0"/>
                        </a:spcAft>
                      </a:pPr>
                      <a:r>
                        <a:rPr lang="en-US" sz="1200" dirty="0">
                          <a:effectLst/>
                        </a:rPr>
                        <a:t>Scenario 1</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25 feet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760 feet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398 feet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209 feet</a:t>
                      </a:r>
                      <a:endParaRPr lang="en-US" sz="1200">
                        <a:effectLst/>
                        <a:latin typeface="Times New Roman" panose="02020603050405020304" pitchFamily="18" charset="0"/>
                        <a:ea typeface="Times New Roman" panose="02020603050405020304" pitchFamily="18" charset="0"/>
                      </a:endParaRPr>
                    </a:p>
                  </a:txBody>
                  <a:tcPr marL="68580" marR="68580" marT="0" marB="0"/>
                </a:tc>
              </a:tr>
              <a:tr h="264435">
                <a:tc>
                  <a:txBody>
                    <a:bodyPr/>
                    <a:lstStyle/>
                    <a:p>
                      <a:pPr marL="0" marR="0">
                        <a:spcBef>
                          <a:spcPts val="0"/>
                        </a:spcBef>
                        <a:spcAft>
                          <a:spcPts val="0"/>
                        </a:spcAft>
                      </a:pPr>
                      <a:r>
                        <a:rPr lang="en-US" sz="1200" dirty="0">
                          <a:effectLst/>
                        </a:rPr>
                        <a:t>Scenario 2</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25 feet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550 feet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265 feet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190 feet</a:t>
                      </a:r>
                      <a:endParaRPr lang="en-US" sz="1200">
                        <a:effectLst/>
                        <a:latin typeface="Times New Roman" panose="02020603050405020304" pitchFamily="18" charset="0"/>
                        <a:ea typeface="Times New Roman" panose="02020603050405020304" pitchFamily="18" charset="0"/>
                      </a:endParaRPr>
                    </a:p>
                  </a:txBody>
                  <a:tcPr marL="68580" marR="68580" marT="0" marB="0"/>
                </a:tc>
              </a:tr>
              <a:tr h="264435">
                <a:tc>
                  <a:txBody>
                    <a:bodyPr/>
                    <a:lstStyle/>
                    <a:p>
                      <a:pPr marL="0" marR="0">
                        <a:spcBef>
                          <a:spcPts val="0"/>
                        </a:spcBef>
                        <a:spcAft>
                          <a:spcPts val="0"/>
                        </a:spcAft>
                      </a:pPr>
                      <a:r>
                        <a:rPr lang="en-US" sz="1200" dirty="0">
                          <a:effectLst/>
                        </a:rPr>
                        <a:t>Scenario 3</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145 feet </a:t>
                      </a:r>
                      <a:endParaRPr lang="en-US" sz="1200">
                        <a:effectLst/>
                        <a:latin typeface="Times New Roman" panose="02020603050405020304" pitchFamily="18" charset="0"/>
                        <a:ea typeface="Times New Roman" panose="02020603050405020304" pitchFamily="18" charset="0"/>
                      </a:endParaRPr>
                    </a:p>
                  </a:txBody>
                  <a:tcPr marL="68580" marR="68580" marT="0" marB="0"/>
                </a:tc>
              </a:tr>
              <a:tr h="484798">
                <a:tc>
                  <a:txBody>
                    <a:bodyPr/>
                    <a:lstStyle/>
                    <a:p>
                      <a:pPr marL="0" marR="0">
                        <a:spcBef>
                          <a:spcPts val="0"/>
                        </a:spcBef>
                        <a:spcAft>
                          <a:spcPts val="0"/>
                        </a:spcAft>
                      </a:pPr>
                      <a:r>
                        <a:rPr lang="en-US" sz="1400" dirty="0">
                          <a:solidFill>
                            <a:srgbClr val="FF0000"/>
                          </a:solidFill>
                          <a:effectLst/>
                        </a:rPr>
                        <a:t>Scenarios (Fatality)</a:t>
                      </a:r>
                    </a:p>
                    <a:p>
                      <a:pPr marL="0" marR="0">
                        <a:spcBef>
                          <a:spcPts val="0"/>
                        </a:spcBef>
                        <a:spcAft>
                          <a:spcPts val="0"/>
                        </a:spcAft>
                      </a:pPr>
                      <a:r>
                        <a:rPr lang="en-US" sz="1000" dirty="0">
                          <a:solidFill>
                            <a:srgbClr val="FF0000"/>
                          </a:solidFill>
                          <a:effectLst/>
                        </a:rPr>
                        <a:t>Approximate distances</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Toxic</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Overpressure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Vapor Cloud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Fire/Thermal</a:t>
                      </a:r>
                      <a:endParaRPr lang="en-US" sz="1200" dirty="0">
                        <a:effectLst/>
                        <a:latin typeface="Times New Roman" panose="02020603050405020304" pitchFamily="18" charset="0"/>
                        <a:ea typeface="Times New Roman" panose="02020603050405020304" pitchFamily="18" charset="0"/>
                      </a:endParaRPr>
                    </a:p>
                  </a:txBody>
                  <a:tcPr marL="68580" marR="68580" marT="0" marB="0"/>
                </a:tc>
              </a:tr>
              <a:tr h="264435">
                <a:tc>
                  <a:txBody>
                    <a:bodyPr/>
                    <a:lstStyle/>
                    <a:p>
                      <a:pPr marL="0" marR="0">
                        <a:spcBef>
                          <a:spcPts val="0"/>
                        </a:spcBef>
                        <a:spcAft>
                          <a:spcPts val="0"/>
                        </a:spcAft>
                      </a:pPr>
                      <a:r>
                        <a:rPr lang="en-US" sz="1200">
                          <a:effectLst/>
                        </a:rPr>
                        <a:t>Scenario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298 feet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149 feet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152 feet</a:t>
                      </a:r>
                      <a:endParaRPr lang="en-US" sz="1200" dirty="0">
                        <a:effectLst/>
                        <a:latin typeface="Times New Roman" panose="02020603050405020304" pitchFamily="18" charset="0"/>
                        <a:ea typeface="Times New Roman" panose="02020603050405020304" pitchFamily="18" charset="0"/>
                      </a:endParaRPr>
                    </a:p>
                  </a:txBody>
                  <a:tcPr marL="68580" marR="68580" marT="0" marB="0"/>
                </a:tc>
              </a:tr>
              <a:tr h="264435">
                <a:tc>
                  <a:txBody>
                    <a:bodyPr/>
                    <a:lstStyle/>
                    <a:p>
                      <a:pPr marL="0" marR="0">
                        <a:spcBef>
                          <a:spcPts val="0"/>
                        </a:spcBef>
                        <a:spcAft>
                          <a:spcPts val="0"/>
                        </a:spcAft>
                      </a:pPr>
                      <a:r>
                        <a:rPr lang="en-US" sz="1200" dirty="0">
                          <a:effectLst/>
                        </a:rPr>
                        <a:t>Scenario 2</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215 feet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97 feet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140 feet</a:t>
                      </a:r>
                      <a:endParaRPr lang="en-US" sz="1200">
                        <a:effectLst/>
                        <a:latin typeface="Times New Roman" panose="02020603050405020304" pitchFamily="18" charset="0"/>
                        <a:ea typeface="Times New Roman" panose="02020603050405020304" pitchFamily="18" charset="0"/>
                      </a:endParaRPr>
                    </a:p>
                  </a:txBody>
                  <a:tcPr marL="68580" marR="68580" marT="0" marB="0"/>
                </a:tc>
              </a:tr>
              <a:tr h="264435">
                <a:tc>
                  <a:txBody>
                    <a:bodyPr/>
                    <a:lstStyle/>
                    <a:p>
                      <a:pPr marL="0" marR="0">
                        <a:spcBef>
                          <a:spcPts val="0"/>
                        </a:spcBef>
                        <a:spcAft>
                          <a:spcPts val="0"/>
                        </a:spcAft>
                      </a:pPr>
                      <a:r>
                        <a:rPr lang="en-US" sz="1200" dirty="0">
                          <a:effectLst/>
                        </a:rPr>
                        <a:t>Scenario 3</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90 feet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93941642"/>
              </p:ext>
            </p:extLst>
          </p:nvPr>
        </p:nvGraphicFramePr>
        <p:xfrm>
          <a:off x="1970084" y="3378200"/>
          <a:ext cx="6778130" cy="2921594"/>
        </p:xfrm>
        <a:graphic>
          <a:graphicData uri="http://schemas.openxmlformats.org/drawingml/2006/table">
            <a:tbl>
              <a:tblPr firstRow="1" firstCol="1" bandRow="1">
                <a:tableStyleId>{5C22544A-7EE6-4342-B048-85BDC9FD1C3A}</a:tableStyleId>
              </a:tblPr>
              <a:tblGrid>
                <a:gridCol w="1946469"/>
                <a:gridCol w="1104380"/>
                <a:gridCol w="1242427"/>
                <a:gridCol w="1242427"/>
                <a:gridCol w="1242427"/>
              </a:tblGrid>
              <a:tr h="437340">
                <a:tc>
                  <a:txBody>
                    <a:bodyPr/>
                    <a:lstStyle/>
                    <a:p>
                      <a:pPr marL="0" marR="0" algn="l">
                        <a:spcBef>
                          <a:spcPts val="0"/>
                        </a:spcBef>
                        <a:spcAft>
                          <a:spcPts val="0"/>
                        </a:spcAft>
                      </a:pPr>
                      <a:r>
                        <a:rPr lang="en-US" sz="1400" b="1" dirty="0">
                          <a:solidFill>
                            <a:srgbClr val="FF0000"/>
                          </a:solidFill>
                          <a:effectLst/>
                        </a:rPr>
                        <a:t>Scenarios (Injury)</a:t>
                      </a:r>
                    </a:p>
                    <a:p>
                      <a:pPr marL="0" marR="0" algn="l">
                        <a:spcBef>
                          <a:spcPts val="0"/>
                        </a:spcBef>
                        <a:spcAft>
                          <a:spcPts val="0"/>
                        </a:spcAft>
                      </a:pPr>
                      <a:r>
                        <a:rPr lang="en-US" sz="1400" b="1" dirty="0">
                          <a:solidFill>
                            <a:srgbClr val="FF0000"/>
                          </a:solidFill>
                          <a:effectLst/>
                        </a:rPr>
                        <a:t>Population within the buffer</a:t>
                      </a:r>
                      <a:endParaRPr lang="en-US" sz="14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Toxic</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Overpressure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Vapor Cloud</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Fire/Thermal</a:t>
                      </a:r>
                      <a:endParaRPr lang="en-US" sz="1200">
                        <a:effectLst/>
                        <a:latin typeface="Times New Roman" panose="02020603050405020304" pitchFamily="18" charset="0"/>
                        <a:ea typeface="Times New Roman" panose="02020603050405020304" pitchFamily="18" charset="0"/>
                      </a:endParaRPr>
                    </a:p>
                  </a:txBody>
                  <a:tcPr marL="68580" marR="68580" marT="0" marB="0"/>
                </a:tc>
              </a:tr>
              <a:tr h="354809">
                <a:tc>
                  <a:txBody>
                    <a:bodyPr/>
                    <a:lstStyle/>
                    <a:p>
                      <a:pPr marL="0" marR="0" algn="l">
                        <a:spcBef>
                          <a:spcPts val="0"/>
                        </a:spcBef>
                        <a:spcAft>
                          <a:spcPts val="0"/>
                        </a:spcAft>
                      </a:pPr>
                      <a:r>
                        <a:rPr lang="en-US" sz="1200" dirty="0">
                          <a:effectLst/>
                        </a:rPr>
                        <a:t>Scenario 1</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a:effectLst/>
                        </a:rPr>
                        <a:t>Contained within the site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1765.42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479.69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112.1</a:t>
                      </a:r>
                      <a:endParaRPr lang="en-US" sz="1200">
                        <a:effectLst/>
                        <a:latin typeface="Times New Roman" panose="02020603050405020304" pitchFamily="18" charset="0"/>
                        <a:ea typeface="Times New Roman" panose="02020603050405020304" pitchFamily="18" charset="0"/>
                      </a:endParaRPr>
                    </a:p>
                  </a:txBody>
                  <a:tcPr marL="68580" marR="68580" marT="0" marB="0"/>
                </a:tc>
              </a:tr>
              <a:tr h="338586">
                <a:tc>
                  <a:txBody>
                    <a:bodyPr/>
                    <a:lstStyle/>
                    <a:p>
                      <a:pPr marL="0" marR="0" algn="l">
                        <a:spcBef>
                          <a:spcPts val="0"/>
                        </a:spcBef>
                        <a:spcAft>
                          <a:spcPts val="0"/>
                        </a:spcAft>
                      </a:pPr>
                      <a:r>
                        <a:rPr lang="en-US" sz="1200">
                          <a:effectLst/>
                        </a:rPr>
                        <a:t>Scenario 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dirty="0">
                          <a:effectLst/>
                        </a:rPr>
                        <a:t>Contained within the site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913.53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197.29</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90</a:t>
                      </a:r>
                      <a:endParaRPr lang="en-US" sz="1200">
                        <a:effectLst/>
                        <a:latin typeface="Times New Roman" panose="02020603050405020304" pitchFamily="18" charset="0"/>
                        <a:ea typeface="Times New Roman" panose="02020603050405020304" pitchFamily="18" charset="0"/>
                      </a:endParaRPr>
                    </a:p>
                  </a:txBody>
                  <a:tcPr marL="68580" marR="68580" marT="0" marB="0"/>
                </a:tc>
              </a:tr>
              <a:tr h="203151">
                <a:tc>
                  <a:txBody>
                    <a:bodyPr/>
                    <a:lstStyle/>
                    <a:p>
                      <a:pPr marL="0" marR="0" algn="l">
                        <a:spcBef>
                          <a:spcPts val="0"/>
                        </a:spcBef>
                        <a:spcAft>
                          <a:spcPts val="0"/>
                        </a:spcAft>
                      </a:pPr>
                      <a:r>
                        <a:rPr lang="en-US" sz="1200">
                          <a:effectLst/>
                        </a:rPr>
                        <a:t>Scenario 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3</a:t>
                      </a:r>
                      <a:endParaRPr lang="en-US" sz="1200">
                        <a:effectLst/>
                        <a:latin typeface="Times New Roman" panose="02020603050405020304" pitchFamily="18" charset="0"/>
                        <a:ea typeface="Times New Roman" panose="02020603050405020304" pitchFamily="18" charset="0"/>
                      </a:endParaRPr>
                    </a:p>
                  </a:txBody>
                  <a:tcPr marL="68580" marR="68580" marT="0" marB="0"/>
                </a:tc>
              </a:tr>
              <a:tr h="372444">
                <a:tc>
                  <a:txBody>
                    <a:bodyPr/>
                    <a:lstStyle/>
                    <a:p>
                      <a:pPr marL="0" marR="0" algn="l">
                        <a:spcBef>
                          <a:spcPts val="0"/>
                        </a:spcBef>
                        <a:spcAft>
                          <a:spcPts val="0"/>
                        </a:spcAft>
                      </a:pPr>
                      <a:r>
                        <a:rPr lang="en-US" sz="1400" dirty="0">
                          <a:solidFill>
                            <a:srgbClr val="FF0000"/>
                          </a:solidFill>
                          <a:effectLst/>
                        </a:rPr>
                        <a:t>Scenarios (Fatality)</a:t>
                      </a:r>
                    </a:p>
                    <a:p>
                      <a:pPr marL="0" marR="0" algn="l">
                        <a:spcBef>
                          <a:spcPts val="0"/>
                        </a:spcBef>
                        <a:spcAft>
                          <a:spcPts val="0"/>
                        </a:spcAft>
                      </a:pPr>
                      <a:r>
                        <a:rPr lang="en-US" sz="1400" dirty="0">
                          <a:solidFill>
                            <a:srgbClr val="FF0000"/>
                          </a:solidFill>
                          <a:effectLst/>
                        </a:rPr>
                        <a:t>Population within the buffer</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Toxic</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Overpressure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Vapor Cloud</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Fire/Thermal</a:t>
                      </a:r>
                      <a:endParaRPr lang="en-US" sz="1200">
                        <a:effectLst/>
                        <a:latin typeface="Times New Roman" panose="02020603050405020304" pitchFamily="18" charset="0"/>
                        <a:ea typeface="Times New Roman" panose="02020603050405020304" pitchFamily="18" charset="0"/>
                      </a:endParaRPr>
                    </a:p>
                  </a:txBody>
                  <a:tcPr marL="68580" marR="68580" marT="0" marB="0"/>
                </a:tc>
              </a:tr>
              <a:tr h="203151">
                <a:tc>
                  <a:txBody>
                    <a:bodyPr/>
                    <a:lstStyle/>
                    <a:p>
                      <a:pPr marL="0" marR="0" algn="l">
                        <a:spcBef>
                          <a:spcPts val="0"/>
                        </a:spcBef>
                        <a:spcAft>
                          <a:spcPts val="0"/>
                        </a:spcAft>
                      </a:pPr>
                      <a:r>
                        <a:rPr lang="en-US" sz="1200">
                          <a:effectLst/>
                        </a:rPr>
                        <a:t>Scenario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256.88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51.23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52.6</a:t>
                      </a:r>
                      <a:endParaRPr lang="en-US" sz="1200">
                        <a:effectLst/>
                        <a:latin typeface="Times New Roman" panose="02020603050405020304" pitchFamily="18" charset="0"/>
                        <a:ea typeface="Times New Roman" panose="02020603050405020304" pitchFamily="18" charset="0"/>
                      </a:endParaRPr>
                    </a:p>
                  </a:txBody>
                  <a:tcPr marL="68580" marR="68580" marT="0" marB="0"/>
                </a:tc>
              </a:tr>
              <a:tr h="203151">
                <a:tc>
                  <a:txBody>
                    <a:bodyPr/>
                    <a:lstStyle/>
                    <a:p>
                      <a:pPr marL="0" marR="0" algn="l">
                        <a:spcBef>
                          <a:spcPts val="0"/>
                        </a:spcBef>
                        <a:spcAft>
                          <a:spcPts val="0"/>
                        </a:spcAft>
                      </a:pPr>
                      <a:r>
                        <a:rPr lang="en-US" sz="1200" dirty="0">
                          <a:effectLst/>
                        </a:rPr>
                        <a:t>Scenario 2</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120.7</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14.3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42.67</a:t>
                      </a:r>
                      <a:endParaRPr lang="en-US" sz="1200">
                        <a:effectLst/>
                        <a:latin typeface="Times New Roman" panose="02020603050405020304" pitchFamily="18" charset="0"/>
                        <a:ea typeface="Times New Roman" panose="02020603050405020304" pitchFamily="18" charset="0"/>
                      </a:endParaRPr>
                    </a:p>
                  </a:txBody>
                  <a:tcPr marL="68580" marR="68580" marT="0" marB="0"/>
                </a:tc>
              </a:tr>
              <a:tr h="338586">
                <a:tc>
                  <a:txBody>
                    <a:bodyPr/>
                    <a:lstStyle/>
                    <a:p>
                      <a:pPr marL="0" marR="0" algn="l">
                        <a:spcBef>
                          <a:spcPts val="0"/>
                        </a:spcBef>
                        <a:spcAft>
                          <a:spcPts val="0"/>
                        </a:spcAft>
                      </a:pPr>
                      <a:r>
                        <a:rPr lang="en-US" sz="1200" dirty="0">
                          <a:effectLst/>
                        </a:rPr>
                        <a:t>Scenario 3</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dirty="0">
                          <a:effectLst/>
                        </a:rPr>
                        <a:t>Contained within the site </a:t>
                      </a:r>
                      <a:endParaRPr lang="en-U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TextBox 3"/>
          <p:cNvSpPr txBox="1"/>
          <p:nvPr/>
        </p:nvSpPr>
        <p:spPr>
          <a:xfrm>
            <a:off x="764274" y="777922"/>
            <a:ext cx="2060812" cy="492443"/>
          </a:xfrm>
          <a:prstGeom prst="rect">
            <a:avLst/>
          </a:prstGeom>
          <a:noFill/>
        </p:spPr>
        <p:txBody>
          <a:bodyPr wrap="square" rtlCol="0">
            <a:spAutoFit/>
          </a:bodyPr>
          <a:lstStyle/>
          <a:p>
            <a:r>
              <a:rPr lang="en-US" sz="2600" dirty="0" smtClean="0"/>
              <a:t>Results:</a:t>
            </a:r>
            <a:endParaRPr lang="en-US" sz="2600" dirty="0"/>
          </a:p>
        </p:txBody>
      </p:sp>
    </p:spTree>
    <p:extLst>
      <p:ext uri="{BB962C8B-B14F-4D97-AF65-F5344CB8AC3E}">
        <p14:creationId xmlns:p14="http://schemas.microsoft.com/office/powerpoint/2010/main" val="1119224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cenario 2 injury.jpg"/>
          <p:cNvPicPr/>
          <p:nvPr/>
        </p:nvPicPr>
        <p:blipFill rotWithShape="1">
          <a:blip r:embed="rId2">
            <a:extLst>
              <a:ext uri="{28A0092B-C50C-407E-A947-70E740481C1C}">
                <a14:useLocalDpi xmlns:a14="http://schemas.microsoft.com/office/drawing/2010/main" val="0"/>
              </a:ext>
            </a:extLst>
          </a:blip>
          <a:srcRect l="5132" t="3877" r="4281" b="27125"/>
          <a:stretch/>
        </p:blipFill>
        <p:spPr bwMode="auto">
          <a:xfrm>
            <a:off x="1783081" y="640080"/>
            <a:ext cx="5788660" cy="5341620"/>
          </a:xfrm>
          <a:prstGeom prst="rect">
            <a:avLst/>
          </a:prstGeom>
          <a:noFill/>
          <a:ln>
            <a:noFill/>
          </a:ln>
          <a:extLst>
            <a:ext uri="{53640926-AAD7-44D8-BBD7-CCE9431645EC}">
              <a14:shadowObscured xmlns:a14="http://schemas.microsoft.com/office/drawing/2010/main"/>
            </a:ext>
          </a:extLst>
        </p:spPr>
      </p:pic>
      <p:pic>
        <p:nvPicPr>
          <p:cNvPr id="3" name="Picture 2" descr="F:\Map screenshots\legend scenario 2 injury.jpg"/>
          <p:cNvPicPr/>
          <p:nvPr/>
        </p:nvPicPr>
        <p:blipFill>
          <a:blip r:embed="rId3">
            <a:extLst>
              <a:ext uri="{28A0092B-C50C-407E-A947-70E740481C1C}">
                <a14:useLocalDpi xmlns:a14="http://schemas.microsoft.com/office/drawing/2010/main" val="0"/>
              </a:ext>
            </a:extLst>
          </a:blip>
          <a:srcRect/>
          <a:stretch>
            <a:fillRect/>
          </a:stretch>
        </p:blipFill>
        <p:spPr bwMode="auto">
          <a:xfrm>
            <a:off x="8056244" y="3969385"/>
            <a:ext cx="2243455" cy="2012315"/>
          </a:xfrm>
          <a:prstGeom prst="rect">
            <a:avLst/>
          </a:prstGeom>
          <a:noFill/>
          <a:ln>
            <a:noFill/>
          </a:ln>
        </p:spPr>
      </p:pic>
    </p:spTree>
    <p:extLst>
      <p:ext uri="{BB962C8B-B14F-4D97-AF65-F5344CB8AC3E}">
        <p14:creationId xmlns:p14="http://schemas.microsoft.com/office/powerpoint/2010/main" val="1062774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6240818" y="1005988"/>
            <a:ext cx="4962208" cy="2894330"/>
          </a:xfrm>
          <a:prstGeom prst="rect">
            <a:avLst/>
          </a:prstGeom>
        </p:spPr>
      </p:pic>
      <p:pic>
        <p:nvPicPr>
          <p:cNvPr id="3" name="Picture 2"/>
          <p:cNvPicPr/>
          <p:nvPr/>
        </p:nvPicPr>
        <p:blipFill>
          <a:blip r:embed="rId3"/>
          <a:stretch>
            <a:fillRect/>
          </a:stretch>
        </p:blipFill>
        <p:spPr>
          <a:xfrm>
            <a:off x="926152" y="1005988"/>
            <a:ext cx="5151119" cy="2894330"/>
          </a:xfrm>
          <a:prstGeom prst="rect">
            <a:avLst/>
          </a:prstGeom>
        </p:spPr>
      </p:pic>
      <p:pic>
        <p:nvPicPr>
          <p:cNvPr id="4" name="Picture 3" descr="F:\Map screenshots\Marplot legend.jpg"/>
          <p:cNvPicPr/>
          <p:nvPr/>
        </p:nvPicPr>
        <p:blipFill>
          <a:blip r:embed="rId4">
            <a:extLst>
              <a:ext uri="{28A0092B-C50C-407E-A947-70E740481C1C}">
                <a14:useLocalDpi xmlns:a14="http://schemas.microsoft.com/office/drawing/2010/main" val="0"/>
              </a:ext>
            </a:extLst>
          </a:blip>
          <a:srcRect/>
          <a:stretch>
            <a:fillRect/>
          </a:stretch>
        </p:blipFill>
        <p:spPr bwMode="auto">
          <a:xfrm>
            <a:off x="4299650" y="3900318"/>
            <a:ext cx="2031048" cy="1519236"/>
          </a:xfrm>
          <a:prstGeom prst="rect">
            <a:avLst/>
          </a:prstGeom>
          <a:noFill/>
          <a:ln>
            <a:noFill/>
          </a:ln>
        </p:spPr>
      </p:pic>
      <p:sp>
        <p:nvSpPr>
          <p:cNvPr id="5" name="TextBox 4"/>
          <p:cNvSpPr txBox="1"/>
          <p:nvPr/>
        </p:nvSpPr>
        <p:spPr>
          <a:xfrm>
            <a:off x="879445" y="3946484"/>
            <a:ext cx="3807460" cy="369332"/>
          </a:xfrm>
          <a:prstGeom prst="rect">
            <a:avLst/>
          </a:prstGeom>
          <a:noFill/>
        </p:spPr>
        <p:txBody>
          <a:bodyPr wrap="square" rtlCol="0">
            <a:spAutoFit/>
          </a:bodyPr>
          <a:lstStyle/>
          <a:p>
            <a:r>
              <a:rPr lang="en-US" dirty="0" smtClean="0"/>
              <a:t>Scenario 4: Spill on Van Buren Place</a:t>
            </a:r>
            <a:endParaRPr lang="en-US" dirty="0"/>
          </a:p>
        </p:txBody>
      </p:sp>
      <p:sp>
        <p:nvSpPr>
          <p:cNvPr id="6" name="TextBox 5"/>
          <p:cNvSpPr txBox="1"/>
          <p:nvPr/>
        </p:nvSpPr>
        <p:spPr>
          <a:xfrm>
            <a:off x="6184477" y="3900318"/>
            <a:ext cx="5164771" cy="2446824"/>
          </a:xfrm>
          <a:prstGeom prst="rect">
            <a:avLst/>
          </a:prstGeom>
          <a:noFill/>
          <a:ln>
            <a:solidFill>
              <a:schemeClr val="bg1"/>
            </a:solidFill>
          </a:ln>
        </p:spPr>
        <p:txBody>
          <a:bodyPr wrap="square" rtlCol="0">
            <a:spAutoFit/>
          </a:bodyPr>
          <a:lstStyle/>
          <a:p>
            <a:r>
              <a:rPr lang="en-US" sz="1700" dirty="0"/>
              <a:t>L</a:t>
            </a:r>
            <a:r>
              <a:rPr lang="en-US" sz="1700" dirty="0" smtClean="0"/>
              <a:t>ess </a:t>
            </a:r>
            <a:r>
              <a:rPr lang="en-US" sz="1700" dirty="0"/>
              <a:t>than 100 ppm of HCL can cause swelling of the lungs and throat </a:t>
            </a:r>
            <a:r>
              <a:rPr lang="en-US" sz="1700" dirty="0" smtClean="0"/>
              <a:t>spasms</a:t>
            </a:r>
          </a:p>
          <a:p>
            <a:endParaRPr lang="en-US" sz="1700" dirty="0" smtClean="0"/>
          </a:p>
          <a:p>
            <a:r>
              <a:rPr lang="en-US" sz="1700" dirty="0"/>
              <a:t>35 ppm of </a:t>
            </a:r>
            <a:r>
              <a:rPr lang="en-US" sz="1700" dirty="0" smtClean="0"/>
              <a:t>hydrogen </a:t>
            </a:r>
            <a:r>
              <a:rPr lang="en-US" sz="1700" dirty="0"/>
              <a:t>chloride is found to cause irritation of the throat, coughing, and it may also lead to breathing difficulties and skin </a:t>
            </a:r>
            <a:r>
              <a:rPr lang="en-US" sz="1700" dirty="0" smtClean="0"/>
              <a:t>inflammation</a:t>
            </a:r>
          </a:p>
          <a:p>
            <a:endParaRPr lang="en-US" sz="1700" dirty="0"/>
          </a:p>
          <a:p>
            <a:r>
              <a:rPr lang="en-US" sz="1700" dirty="0"/>
              <a:t>L</a:t>
            </a:r>
            <a:r>
              <a:rPr lang="en-US" sz="1700" dirty="0" smtClean="0"/>
              <a:t>ess </a:t>
            </a:r>
            <a:r>
              <a:rPr lang="en-US" sz="1700" dirty="0"/>
              <a:t>than 5 ppm of HCL can cause coughing in certain populations </a:t>
            </a:r>
            <a:r>
              <a:rPr lang="en-US" sz="1700" dirty="0" smtClean="0"/>
              <a:t>  </a:t>
            </a:r>
            <a:endParaRPr lang="en-US" sz="1700" dirty="0"/>
          </a:p>
        </p:txBody>
      </p:sp>
    </p:spTree>
    <p:extLst>
      <p:ext uri="{BB962C8B-B14F-4D97-AF65-F5344CB8AC3E}">
        <p14:creationId xmlns:p14="http://schemas.microsoft.com/office/powerpoint/2010/main" val="2692110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Map screenshots\Final disaster map.jpg"/>
          <p:cNvPicPr/>
          <p:nvPr/>
        </p:nvPicPr>
        <p:blipFill>
          <a:blip r:embed="rId2">
            <a:extLst>
              <a:ext uri="{28A0092B-C50C-407E-A947-70E740481C1C}">
                <a14:useLocalDpi xmlns:a14="http://schemas.microsoft.com/office/drawing/2010/main" val="0"/>
              </a:ext>
            </a:extLst>
          </a:blip>
          <a:srcRect/>
          <a:stretch>
            <a:fillRect/>
          </a:stretch>
        </p:blipFill>
        <p:spPr bwMode="auto">
          <a:xfrm>
            <a:off x="2739390" y="702944"/>
            <a:ext cx="4652010" cy="5405755"/>
          </a:xfrm>
          <a:prstGeom prst="rect">
            <a:avLst/>
          </a:prstGeom>
          <a:noFill/>
          <a:ln>
            <a:noFill/>
          </a:ln>
        </p:spPr>
      </p:pic>
      <p:pic>
        <p:nvPicPr>
          <p:cNvPr id="3" name="Picture 2" descr="F:\Map screenshots\legend final disaster map.jpg"/>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642167"/>
            <a:ext cx="2345373" cy="1370965"/>
          </a:xfrm>
          <a:prstGeom prst="rect">
            <a:avLst/>
          </a:prstGeom>
          <a:noFill/>
          <a:ln>
            <a:noFill/>
          </a:ln>
        </p:spPr>
      </p:pic>
      <p:sp>
        <p:nvSpPr>
          <p:cNvPr id="4" name="TextBox 3"/>
          <p:cNvSpPr txBox="1"/>
          <p:nvPr/>
        </p:nvSpPr>
        <p:spPr>
          <a:xfrm>
            <a:off x="7391400" y="3900269"/>
            <a:ext cx="3213100" cy="646331"/>
          </a:xfrm>
          <a:prstGeom prst="rect">
            <a:avLst/>
          </a:prstGeom>
          <a:noFill/>
        </p:spPr>
        <p:txBody>
          <a:bodyPr wrap="square" rtlCol="0">
            <a:spAutoFit/>
          </a:bodyPr>
          <a:lstStyle/>
          <a:p>
            <a:r>
              <a:rPr lang="en-US" dirty="0" smtClean="0"/>
              <a:t>Areas where serious injury and fatalities are likely to occur </a:t>
            </a:r>
            <a:endParaRPr lang="en-US" dirty="0"/>
          </a:p>
        </p:txBody>
      </p:sp>
    </p:spTree>
    <p:extLst>
      <p:ext uri="{BB962C8B-B14F-4D97-AF65-F5344CB8AC3E}">
        <p14:creationId xmlns:p14="http://schemas.microsoft.com/office/powerpoint/2010/main" val="4051142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Technological Disasters</a:t>
            </a:r>
            <a:endParaRPr lang="en-US" dirty="0"/>
          </a:p>
        </p:txBody>
      </p:sp>
      <p:sp>
        <p:nvSpPr>
          <p:cNvPr id="3" name="Content Placeholder 2"/>
          <p:cNvSpPr>
            <a:spLocks noGrp="1"/>
          </p:cNvSpPr>
          <p:nvPr>
            <p:ph idx="1"/>
          </p:nvPr>
        </p:nvSpPr>
        <p:spPr/>
        <p:txBody>
          <a:bodyPr>
            <a:normAutofit lnSpcReduction="10000"/>
          </a:bodyPr>
          <a:lstStyle/>
          <a:p>
            <a:r>
              <a:rPr lang="en-US" sz="2800" dirty="0"/>
              <a:t>Chronic technological disasters (CTD’s) occur when there is a breakdown in equipment or a human error that results in the contamination of the natural or built </a:t>
            </a:r>
            <a:r>
              <a:rPr lang="en-US" sz="2800" dirty="0" smtClean="0"/>
              <a:t>environment</a:t>
            </a:r>
          </a:p>
          <a:p>
            <a:r>
              <a:rPr lang="en-US" sz="2800" dirty="0" smtClean="0"/>
              <a:t>No literature on oil drilling sites and the potential chronic stress to residents caused by a CTD </a:t>
            </a:r>
          </a:p>
          <a:p>
            <a:r>
              <a:rPr lang="en-US" sz="2800" dirty="0" smtClean="0"/>
              <a:t>CTD’s can have serious mental and physical health effects that are persistent and do not follow the typical disaster cycle </a:t>
            </a:r>
          </a:p>
          <a:p>
            <a:pPr marL="0" indent="0">
              <a:buNone/>
            </a:pPr>
            <a:endParaRPr lang="en-US" sz="2600" dirty="0"/>
          </a:p>
        </p:txBody>
      </p:sp>
    </p:spTree>
    <p:extLst>
      <p:ext uri="{BB962C8B-B14F-4D97-AF65-F5344CB8AC3E}">
        <p14:creationId xmlns:p14="http://schemas.microsoft.com/office/powerpoint/2010/main" val="2674942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67267" y="766444"/>
            <a:ext cx="6739573" cy="5337175"/>
          </a:xfrm>
          <a:prstGeom prst="rect">
            <a:avLst/>
          </a:prstGeom>
          <a:noFill/>
          <a:ln>
            <a:noFill/>
          </a:ln>
        </p:spPr>
      </p:pic>
    </p:spTree>
    <p:extLst>
      <p:ext uri="{BB962C8B-B14F-4D97-AF65-F5344CB8AC3E}">
        <p14:creationId xmlns:p14="http://schemas.microsoft.com/office/powerpoint/2010/main" val="1331392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a:xfrm>
            <a:off x="1295402" y="2511212"/>
            <a:ext cx="9601196" cy="3318936"/>
          </a:xfrm>
        </p:spPr>
        <p:txBody>
          <a:bodyPr>
            <a:noAutofit/>
          </a:bodyPr>
          <a:lstStyle/>
          <a:p>
            <a:r>
              <a:rPr lang="en-US" sz="2600" dirty="0"/>
              <a:t>N</a:t>
            </a:r>
            <a:r>
              <a:rPr lang="en-US" sz="2600" dirty="0" smtClean="0"/>
              <a:t>eed </a:t>
            </a:r>
            <a:r>
              <a:rPr lang="en-US" sz="2600" dirty="0"/>
              <a:t>for a 1,500 foot buffer between oil activity and sensitive land uses. </a:t>
            </a:r>
            <a:endParaRPr lang="en-US" sz="2600" dirty="0" smtClean="0"/>
          </a:p>
          <a:p>
            <a:r>
              <a:rPr lang="en-US" sz="2600" dirty="0"/>
              <a:t>Research should be conducted on the chronic stress of residents living near oil drilling sites</a:t>
            </a:r>
            <a:r>
              <a:rPr lang="en-US" sz="2600" dirty="0" smtClean="0"/>
              <a:t>.</a:t>
            </a:r>
          </a:p>
          <a:p>
            <a:r>
              <a:rPr lang="en-US" sz="2600" dirty="0"/>
              <a:t>There is also a need for environmental justice screening methods to include chronic stress as an area measure. </a:t>
            </a:r>
            <a:endParaRPr lang="en-US" sz="2600" dirty="0" smtClean="0"/>
          </a:p>
          <a:p>
            <a:r>
              <a:rPr lang="en-US" sz="2600" dirty="0"/>
              <a:t>There needs to be a change in the regulation and permitting of oil drilling to ensure that public health comes before corporate profit. </a:t>
            </a:r>
          </a:p>
        </p:txBody>
      </p:sp>
    </p:spTree>
    <p:extLst>
      <p:ext uri="{BB962C8B-B14F-4D97-AF65-F5344CB8AC3E}">
        <p14:creationId xmlns:p14="http://schemas.microsoft.com/office/powerpoint/2010/main" val="4205099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 </a:t>
            </a:r>
            <a:endParaRPr lang="en-US" dirty="0"/>
          </a:p>
        </p:txBody>
      </p:sp>
      <p:sp>
        <p:nvSpPr>
          <p:cNvPr id="3" name="Content Placeholder 2"/>
          <p:cNvSpPr>
            <a:spLocks noGrp="1"/>
          </p:cNvSpPr>
          <p:nvPr>
            <p:ph idx="1"/>
          </p:nvPr>
        </p:nvSpPr>
        <p:spPr/>
        <p:txBody>
          <a:bodyPr>
            <a:normAutofit lnSpcReduction="10000"/>
          </a:bodyPr>
          <a:lstStyle/>
          <a:p>
            <a:r>
              <a:rPr lang="en-US" sz="2700" dirty="0" smtClean="0"/>
              <a:t>Introduced to urban oil drilling issues in Los Angeles and community based research</a:t>
            </a:r>
          </a:p>
          <a:p>
            <a:r>
              <a:rPr lang="en-US" sz="2700" dirty="0" smtClean="0"/>
              <a:t>Went to the STAND LA and SCAQMD meetings </a:t>
            </a:r>
          </a:p>
          <a:p>
            <a:r>
              <a:rPr lang="en-US" sz="2700" dirty="0" smtClean="0"/>
              <a:t>Discussions regarding the environment, college, and current issues in both Los Angeles and Hong Kong </a:t>
            </a:r>
          </a:p>
          <a:p>
            <a:r>
              <a:rPr lang="en-US" sz="2700" dirty="0" smtClean="0"/>
              <a:t>Interesting to see the similarities and differences between our experiences in college and the cities where we live </a:t>
            </a:r>
            <a:endParaRPr lang="en-US" sz="2700" dirty="0"/>
          </a:p>
        </p:txBody>
      </p:sp>
    </p:spTree>
    <p:extLst>
      <p:ext uri="{BB962C8B-B14F-4D97-AF65-F5344CB8AC3E}">
        <p14:creationId xmlns:p14="http://schemas.microsoft.com/office/powerpoint/2010/main" val="765676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Topic: Jefferson Drill Site</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Potential </a:t>
            </a:r>
            <a:r>
              <a:rPr lang="en-US" sz="2800" dirty="0"/>
              <a:t>d</a:t>
            </a:r>
            <a:r>
              <a:rPr lang="en-US" sz="2800" dirty="0" smtClean="0"/>
              <a:t>isasters that could occur at the Jefferson Drill site in South Los Angeles</a:t>
            </a:r>
          </a:p>
          <a:p>
            <a:r>
              <a:rPr lang="en-US" sz="2800" dirty="0" smtClean="0"/>
              <a:t>Synthesized literature on the mental and physical health effects from Chronic Technological Disasters (CTD’s)</a:t>
            </a:r>
          </a:p>
          <a:p>
            <a:r>
              <a:rPr lang="en-US" sz="2800" dirty="0" smtClean="0"/>
              <a:t>Research Question: Urban </a:t>
            </a:r>
            <a:r>
              <a:rPr lang="en-US" sz="2800" dirty="0"/>
              <a:t>populations living close to oil fields face the constant threat of disaster, what are the potential disasters that can occur at the Jefferson oil drilling site and how can an environmental justice community potentially be affected by chronic stress from the continuous threat of a disaster?</a:t>
            </a:r>
            <a:endParaRPr lang="en-US" sz="2600" dirty="0"/>
          </a:p>
          <a:p>
            <a:endParaRPr lang="en-US" sz="2600" dirty="0" smtClean="0"/>
          </a:p>
        </p:txBody>
      </p:sp>
    </p:spTree>
    <p:extLst>
      <p:ext uri="{BB962C8B-B14F-4D97-AF65-F5344CB8AC3E}">
        <p14:creationId xmlns:p14="http://schemas.microsoft.com/office/powerpoint/2010/main" val="505711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a:t>
            </a:r>
            <a:endParaRPr lang="en-US" dirty="0"/>
          </a:p>
        </p:txBody>
      </p:sp>
      <p:sp>
        <p:nvSpPr>
          <p:cNvPr id="3" name="Content Placeholder 2"/>
          <p:cNvSpPr>
            <a:spLocks noGrp="1"/>
          </p:cNvSpPr>
          <p:nvPr>
            <p:ph idx="1"/>
          </p:nvPr>
        </p:nvSpPr>
        <p:spPr/>
        <p:txBody>
          <a:bodyPr>
            <a:normAutofit/>
          </a:bodyPr>
          <a:lstStyle/>
          <a:p>
            <a:r>
              <a:rPr lang="en-US" sz="2700" dirty="0"/>
              <a:t>I</a:t>
            </a:r>
            <a:r>
              <a:rPr lang="en-US" sz="2700" dirty="0" smtClean="0"/>
              <a:t>nternship with Esperanza Community Housing this semester which has allowed me to continue my summer work</a:t>
            </a:r>
          </a:p>
          <a:p>
            <a:r>
              <a:rPr lang="en-US" sz="2700" dirty="0" smtClean="0"/>
              <a:t>Working on the People Not </a:t>
            </a:r>
            <a:r>
              <a:rPr lang="en-US" sz="2700" dirty="0" err="1" smtClean="0"/>
              <a:t>Pozo’s</a:t>
            </a:r>
            <a:r>
              <a:rPr lang="en-US" sz="2700" dirty="0" smtClean="0"/>
              <a:t> Campaign (</a:t>
            </a:r>
            <a:r>
              <a:rPr lang="en-US" sz="2700" dirty="0" err="1" smtClean="0"/>
              <a:t>Allenco</a:t>
            </a:r>
            <a:r>
              <a:rPr lang="en-US" sz="2700" dirty="0" smtClean="0"/>
              <a:t> Site)</a:t>
            </a:r>
          </a:p>
          <a:p>
            <a:r>
              <a:rPr lang="en-US" sz="2700" dirty="0" smtClean="0"/>
              <a:t>Community organizers at the Jefferson drill site are posting my maps on their website as well as potentially using the maps for future campaigns</a:t>
            </a:r>
          </a:p>
        </p:txBody>
      </p:sp>
    </p:spTree>
    <p:extLst>
      <p:ext uri="{BB962C8B-B14F-4D97-AF65-F5344CB8AC3E}">
        <p14:creationId xmlns:p14="http://schemas.microsoft.com/office/powerpoint/2010/main" val="3925851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a:xfrm>
            <a:off x="1295402" y="3130138"/>
            <a:ext cx="9601196" cy="3318936"/>
          </a:xfrm>
        </p:spPr>
        <p:txBody>
          <a:bodyPr>
            <a:normAutofit/>
          </a:bodyPr>
          <a:lstStyle/>
          <a:p>
            <a:pPr marL="0" indent="0">
              <a:buNone/>
            </a:pPr>
            <a:r>
              <a:rPr lang="en-US" sz="2700" dirty="0" smtClean="0"/>
              <a:t>I’d like to thanks Professor </a:t>
            </a:r>
            <a:r>
              <a:rPr lang="en-US" sz="2700" dirty="0" err="1" smtClean="0"/>
              <a:t>Shamasunder</a:t>
            </a:r>
            <a:r>
              <a:rPr lang="en-US" sz="2700" dirty="0" smtClean="0"/>
              <a:t>, Professor </a:t>
            </a:r>
            <a:r>
              <a:rPr lang="en-US" sz="2700" dirty="0" err="1" smtClean="0"/>
              <a:t>Foong</a:t>
            </a:r>
            <a:r>
              <a:rPr lang="en-US" sz="2700" dirty="0" smtClean="0"/>
              <a:t>, and Professor </a:t>
            </a:r>
            <a:r>
              <a:rPr lang="en-US" sz="2700" dirty="0" err="1" smtClean="0"/>
              <a:t>Sadd</a:t>
            </a:r>
            <a:r>
              <a:rPr lang="en-US" sz="2700" dirty="0" smtClean="0"/>
              <a:t> for their help and support throughout the summer, and Physicians for Social Responsibility LA for funding</a:t>
            </a:r>
            <a:endParaRPr lang="en-US" sz="2700" dirty="0"/>
          </a:p>
        </p:txBody>
      </p:sp>
    </p:spTree>
    <p:extLst>
      <p:ext uri="{BB962C8B-B14F-4D97-AF65-F5344CB8AC3E}">
        <p14:creationId xmlns:p14="http://schemas.microsoft.com/office/powerpoint/2010/main" val="2768048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bcdn-photos-g-a.akamaihd.net/hphotos-ak-xpt1/v/t1.0-0/s526x296/11924252_1476250062680150_5492552651722636052_n.jpg?oh=c2033f44f2641fba2f5ad92c18363447&amp;oe=56611668&amp;__gda__=1449798756_a6fb7ff6467607a91532376de6fb6e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67" y="1581517"/>
            <a:ext cx="5510023" cy="34408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320690" y="1574693"/>
            <a:ext cx="4741459" cy="3648702"/>
          </a:xfrm>
          <a:prstGeom prst="rect">
            <a:avLst/>
          </a:prstGeom>
        </p:spPr>
      </p:pic>
    </p:spTree>
    <p:extLst>
      <p:ext uri="{BB962C8B-B14F-4D97-AF65-F5344CB8AC3E}">
        <p14:creationId xmlns:p14="http://schemas.microsoft.com/office/powerpoint/2010/main" val="3433599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Map screenshots\acid maintenance.jpg"/>
          <p:cNvPicPr/>
          <p:nvPr/>
        </p:nvPicPr>
        <p:blipFill>
          <a:blip r:embed="rId2">
            <a:extLst>
              <a:ext uri="{28A0092B-C50C-407E-A947-70E740481C1C}">
                <a14:useLocalDpi xmlns:a14="http://schemas.microsoft.com/office/drawing/2010/main" val="0"/>
              </a:ext>
            </a:extLst>
          </a:blip>
          <a:srcRect/>
          <a:stretch>
            <a:fillRect/>
          </a:stretch>
        </p:blipFill>
        <p:spPr bwMode="auto">
          <a:xfrm>
            <a:off x="2220912" y="863600"/>
            <a:ext cx="7265988" cy="5148580"/>
          </a:xfrm>
          <a:prstGeom prst="rect">
            <a:avLst/>
          </a:prstGeom>
          <a:noFill/>
          <a:ln>
            <a:noFill/>
          </a:ln>
        </p:spPr>
      </p:pic>
    </p:spTree>
    <p:extLst>
      <p:ext uri="{BB962C8B-B14F-4D97-AF65-F5344CB8AC3E}">
        <p14:creationId xmlns:p14="http://schemas.microsoft.com/office/powerpoint/2010/main" val="3824783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Map screenshots\site map.jpg"/>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61640" y="-1153161"/>
            <a:ext cx="5829299" cy="9141460"/>
          </a:xfrm>
          <a:prstGeom prst="rect">
            <a:avLst/>
          </a:prstGeom>
          <a:noFill/>
          <a:ln>
            <a:noFill/>
          </a:ln>
        </p:spPr>
      </p:pic>
    </p:spTree>
    <p:extLst>
      <p:ext uri="{BB962C8B-B14F-4D97-AF65-F5344CB8AC3E}">
        <p14:creationId xmlns:p14="http://schemas.microsoft.com/office/powerpoint/2010/main" val="421489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Urban Oil Drilling? </a:t>
            </a:r>
            <a:endParaRPr lang="en-US" dirty="0"/>
          </a:p>
        </p:txBody>
      </p:sp>
      <p:sp>
        <p:nvSpPr>
          <p:cNvPr id="3" name="Content Placeholder 2"/>
          <p:cNvSpPr>
            <a:spLocks noGrp="1"/>
          </p:cNvSpPr>
          <p:nvPr>
            <p:ph idx="1"/>
          </p:nvPr>
        </p:nvSpPr>
        <p:spPr/>
        <p:txBody>
          <a:bodyPr>
            <a:normAutofit/>
          </a:bodyPr>
          <a:lstStyle/>
          <a:p>
            <a:r>
              <a:rPr lang="en-US" sz="2600" dirty="0" smtClean="0"/>
              <a:t>Impacts environmental justice communities that are disproportionally burdened by multiple stressors </a:t>
            </a:r>
          </a:p>
          <a:p>
            <a:r>
              <a:rPr lang="en-US" sz="2600" dirty="0" smtClean="0"/>
              <a:t>The shift from conventional to unconventional oil extraction makes this practice extremely risky and dangerous </a:t>
            </a:r>
          </a:p>
          <a:p>
            <a:r>
              <a:rPr lang="en-US" sz="2600" dirty="0" smtClean="0"/>
              <a:t>Many sites have not conducted Environmental Impact Reports making the potential disasters and consequences unknown</a:t>
            </a:r>
          </a:p>
          <a:p>
            <a:endParaRPr lang="en-US" sz="2600" dirty="0" smtClean="0"/>
          </a:p>
          <a:p>
            <a:endParaRPr lang="en-US" sz="2600" dirty="0"/>
          </a:p>
        </p:txBody>
      </p:sp>
    </p:spTree>
    <p:extLst>
      <p:ext uri="{BB962C8B-B14F-4D97-AF65-F5344CB8AC3E}">
        <p14:creationId xmlns:p14="http://schemas.microsoft.com/office/powerpoint/2010/main" val="2756460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Opportunities </a:t>
            </a:r>
            <a:endParaRPr lang="en-US" dirty="0"/>
          </a:p>
        </p:txBody>
      </p:sp>
      <p:sp>
        <p:nvSpPr>
          <p:cNvPr id="3" name="Content Placeholder 2"/>
          <p:cNvSpPr>
            <a:spLocks noGrp="1"/>
          </p:cNvSpPr>
          <p:nvPr>
            <p:ph idx="1"/>
          </p:nvPr>
        </p:nvSpPr>
        <p:spPr/>
        <p:txBody>
          <a:bodyPr>
            <a:normAutofit/>
          </a:bodyPr>
          <a:lstStyle/>
          <a:p>
            <a:r>
              <a:rPr lang="en-US" sz="2800" dirty="0" smtClean="0"/>
              <a:t>The lack of information regarding conceivable disasters </a:t>
            </a:r>
          </a:p>
          <a:p>
            <a:r>
              <a:rPr lang="en-US" sz="2800" dirty="0" smtClean="0"/>
              <a:t>Could not conduct interviews due to time restrictions </a:t>
            </a:r>
            <a:endParaRPr lang="en-US" sz="2800" dirty="0"/>
          </a:p>
          <a:p>
            <a:r>
              <a:rPr lang="en-US" sz="2800" dirty="0" smtClean="0"/>
              <a:t>Attended multiple STAND-LA Coalition meetings as well as South Coast Air Quality Management District Meetings</a:t>
            </a:r>
          </a:p>
          <a:p>
            <a:r>
              <a:rPr lang="en-US" sz="2800" dirty="0" smtClean="0"/>
              <a:t>Work with </a:t>
            </a:r>
            <a:r>
              <a:rPr lang="en-US" sz="2800" dirty="0" err="1" smtClean="0"/>
              <a:t>Isha</a:t>
            </a:r>
            <a:r>
              <a:rPr lang="en-US" sz="2800" dirty="0" smtClean="0"/>
              <a:t> an exchange student from HKUST</a:t>
            </a:r>
            <a:endParaRPr lang="en-US" sz="2800" dirty="0"/>
          </a:p>
        </p:txBody>
      </p:sp>
    </p:spTree>
    <p:extLst>
      <p:ext uri="{BB962C8B-B14F-4D97-AF65-F5344CB8AC3E}">
        <p14:creationId xmlns:p14="http://schemas.microsoft.com/office/powerpoint/2010/main" val="352783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1295401" y="2502340"/>
            <a:ext cx="9977649" cy="3318936"/>
          </a:xfrm>
        </p:spPr>
        <p:txBody>
          <a:bodyPr>
            <a:noAutofit/>
          </a:bodyPr>
          <a:lstStyle/>
          <a:p>
            <a:r>
              <a:rPr lang="en-US" sz="2500" dirty="0" smtClean="0"/>
              <a:t>Used the Hermosa Beach Environmental Impact Report to find disasters that could potentially occur at Jefferson</a:t>
            </a:r>
            <a:endParaRPr lang="en-US" sz="2500" dirty="0"/>
          </a:p>
          <a:p>
            <a:r>
              <a:rPr lang="en-US" sz="2500" dirty="0" smtClean="0"/>
              <a:t>Used Geographic Information Systems (GIS) to map a radius around the site to show where serious injuries and fatalities could occur(scenarios 1-3)</a:t>
            </a:r>
          </a:p>
          <a:p>
            <a:r>
              <a:rPr lang="en-US" sz="2500" dirty="0" smtClean="0"/>
              <a:t>Used MARPLOT and ALOHA systems to map scenarios 4-6</a:t>
            </a:r>
          </a:p>
          <a:p>
            <a:r>
              <a:rPr lang="en-US" sz="2500" dirty="0" smtClean="0"/>
              <a:t>Compiled 4 potential hazards that could not be mapped</a:t>
            </a:r>
          </a:p>
          <a:p>
            <a:r>
              <a:rPr lang="en-US" sz="2500" dirty="0" smtClean="0"/>
              <a:t>Synthesized literature on CTD’s </a:t>
            </a:r>
          </a:p>
        </p:txBody>
      </p:sp>
    </p:spTree>
    <p:extLst>
      <p:ext uri="{BB962C8B-B14F-4D97-AF65-F5344CB8AC3E}">
        <p14:creationId xmlns:p14="http://schemas.microsoft.com/office/powerpoint/2010/main" val="952620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1-3</a:t>
            </a:r>
            <a:endParaRPr lang="en-US" dirty="0"/>
          </a:p>
        </p:txBody>
      </p:sp>
      <p:sp>
        <p:nvSpPr>
          <p:cNvPr id="3" name="Content Placeholder 2"/>
          <p:cNvSpPr>
            <a:spLocks noGrp="1"/>
          </p:cNvSpPr>
          <p:nvPr>
            <p:ph idx="1"/>
          </p:nvPr>
        </p:nvSpPr>
        <p:spPr/>
        <p:txBody>
          <a:bodyPr>
            <a:noAutofit/>
          </a:bodyPr>
          <a:lstStyle/>
          <a:p>
            <a:r>
              <a:rPr lang="en-US" sz="2200" b="1" dirty="0"/>
              <a:t>Scenario 1 </a:t>
            </a:r>
            <a:r>
              <a:rPr lang="en-US" sz="2200" dirty="0"/>
              <a:t>involves a rupture of the drilling equipment upstream of the gas gathering system and would be caused by failures in piping, valve breaks, vessel failures, or high pressure “kicks</a:t>
            </a:r>
            <a:r>
              <a:rPr lang="en-US" sz="2200" dirty="0" smtClean="0"/>
              <a:t>”. The consequences are toxic, flame jets, and flammable vapor clouds</a:t>
            </a:r>
          </a:p>
          <a:p>
            <a:r>
              <a:rPr lang="en-US" sz="2200" dirty="0"/>
              <a:t>	</a:t>
            </a:r>
            <a:r>
              <a:rPr lang="en-US" sz="2200" b="1" dirty="0"/>
              <a:t>Scenario 2 </a:t>
            </a:r>
            <a:r>
              <a:rPr lang="en-US" sz="2200" dirty="0"/>
              <a:t>involves a rupture of the gas equipment at the wellheads during production, and would be caused by failures in piping, valve breaks, vessel failures, or “kicks” from high pressure. The consequences are toxic, flame jets, and flammable vapor </a:t>
            </a:r>
            <a:r>
              <a:rPr lang="en-US" sz="2200" dirty="0" smtClean="0"/>
              <a:t>clouds</a:t>
            </a:r>
          </a:p>
          <a:p>
            <a:r>
              <a:rPr lang="en-US" sz="2200" dirty="0" smtClean="0"/>
              <a:t>	</a:t>
            </a:r>
            <a:r>
              <a:rPr lang="en-US" sz="2200" b="1" dirty="0" smtClean="0"/>
              <a:t>Scenario 3 </a:t>
            </a:r>
            <a:r>
              <a:rPr lang="en-US" sz="2200" dirty="0" smtClean="0"/>
              <a:t>involves a loss of oil from the oil storage tank and an ignition or fire. The consequences are a large crude oil fire and thermal radiation. </a:t>
            </a:r>
            <a:endParaRPr lang="en-US" sz="2200" dirty="0"/>
          </a:p>
        </p:txBody>
      </p:sp>
    </p:spTree>
    <p:extLst>
      <p:ext uri="{BB962C8B-B14F-4D97-AF65-F5344CB8AC3E}">
        <p14:creationId xmlns:p14="http://schemas.microsoft.com/office/powerpoint/2010/main" val="7206026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278</TotalTime>
  <Words>939</Words>
  <Application>Microsoft Office PowerPoint</Application>
  <PresentationFormat>Custom</PresentationFormat>
  <Paragraphs>150</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Organic</vt:lpstr>
      <vt:lpstr>The Potential Disasters and Hazards at the Jefferson Oil Drilling Site In South Los Angeles, and The Conceivable Implications of Chronic Stress for Surrounding Residents </vt:lpstr>
      <vt:lpstr>Research Topic: Jefferson Drill Site</vt:lpstr>
      <vt:lpstr>PowerPoint Presentation</vt:lpstr>
      <vt:lpstr>PowerPoint Presentation</vt:lpstr>
      <vt:lpstr>PowerPoint Presentation</vt:lpstr>
      <vt:lpstr>Why Urban Oil Drilling? </vt:lpstr>
      <vt:lpstr>Challenges and Opportunities </vt:lpstr>
      <vt:lpstr>Methods</vt:lpstr>
      <vt:lpstr>Scenarios 1-3</vt:lpstr>
      <vt:lpstr>Scenarios 4-6</vt:lpstr>
      <vt:lpstr>Potential Hazards </vt:lpstr>
      <vt:lpstr>PowerPoint Presentation</vt:lpstr>
      <vt:lpstr>PowerPoint Presentation</vt:lpstr>
      <vt:lpstr>PowerPoint Presentation</vt:lpstr>
      <vt:lpstr>PowerPoint Presentation</vt:lpstr>
      <vt:lpstr>Chronic Technological Disasters</vt:lpstr>
      <vt:lpstr>PowerPoint Presentation</vt:lpstr>
      <vt:lpstr>Conclusions </vt:lpstr>
      <vt:lpstr>Experiences </vt:lpstr>
      <vt:lpstr>What now?</vt:lpstr>
      <vt:lpstr>The End!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Potential Disasters and Hazards at the Jefferson Oil Drilling Site  In South Los Angeles, and  The Conceivable Implications of Chronic Stress for Surrounding Residents</dc:title>
  <dc:creator>Marissa Chan</dc:creator>
  <cp:lastModifiedBy>Windows User</cp:lastModifiedBy>
  <cp:revision>28</cp:revision>
  <dcterms:created xsi:type="dcterms:W3CDTF">2015-09-22T07:33:53Z</dcterms:created>
  <dcterms:modified xsi:type="dcterms:W3CDTF">2015-09-29T23:21:46Z</dcterms:modified>
</cp:coreProperties>
</file>