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43895963" cy="21948775"/>
  <p:notesSz cx="6858000" cy="9144000"/>
  <p:defaultTextStyle>
    <a:defPPr>
      <a:defRPr lang="en-US"/>
    </a:defPPr>
    <a:lvl1pPr marL="0" algn="l" defTabSz="3762083" rtl="0" eaLnBrk="1" latinLnBrk="0" hangingPunct="1">
      <a:defRPr sz="7400" kern="1200">
        <a:solidFill>
          <a:schemeClr val="tx1"/>
        </a:solidFill>
        <a:latin typeface="+mn-lt"/>
        <a:ea typeface="+mn-ea"/>
        <a:cs typeface="+mn-cs"/>
      </a:defRPr>
    </a:lvl1pPr>
    <a:lvl2pPr marL="1881041" algn="l" defTabSz="3762083" rtl="0" eaLnBrk="1" latinLnBrk="0" hangingPunct="1">
      <a:defRPr sz="7400" kern="1200">
        <a:solidFill>
          <a:schemeClr val="tx1"/>
        </a:solidFill>
        <a:latin typeface="+mn-lt"/>
        <a:ea typeface="+mn-ea"/>
        <a:cs typeface="+mn-cs"/>
      </a:defRPr>
    </a:lvl2pPr>
    <a:lvl3pPr marL="3762083" algn="l" defTabSz="3762083" rtl="0" eaLnBrk="1" latinLnBrk="0" hangingPunct="1">
      <a:defRPr sz="7400" kern="1200">
        <a:solidFill>
          <a:schemeClr val="tx1"/>
        </a:solidFill>
        <a:latin typeface="+mn-lt"/>
        <a:ea typeface="+mn-ea"/>
        <a:cs typeface="+mn-cs"/>
      </a:defRPr>
    </a:lvl3pPr>
    <a:lvl4pPr marL="5643124" algn="l" defTabSz="3762083" rtl="0" eaLnBrk="1" latinLnBrk="0" hangingPunct="1">
      <a:defRPr sz="7400" kern="1200">
        <a:solidFill>
          <a:schemeClr val="tx1"/>
        </a:solidFill>
        <a:latin typeface="+mn-lt"/>
        <a:ea typeface="+mn-ea"/>
        <a:cs typeface="+mn-cs"/>
      </a:defRPr>
    </a:lvl4pPr>
    <a:lvl5pPr marL="7524164" algn="l" defTabSz="3762083" rtl="0" eaLnBrk="1" latinLnBrk="0" hangingPunct="1">
      <a:defRPr sz="7400" kern="1200">
        <a:solidFill>
          <a:schemeClr val="tx1"/>
        </a:solidFill>
        <a:latin typeface="+mn-lt"/>
        <a:ea typeface="+mn-ea"/>
        <a:cs typeface="+mn-cs"/>
      </a:defRPr>
    </a:lvl5pPr>
    <a:lvl6pPr marL="9405205" algn="l" defTabSz="3762083" rtl="0" eaLnBrk="1" latinLnBrk="0" hangingPunct="1">
      <a:defRPr sz="7400" kern="1200">
        <a:solidFill>
          <a:schemeClr val="tx1"/>
        </a:solidFill>
        <a:latin typeface="+mn-lt"/>
        <a:ea typeface="+mn-ea"/>
        <a:cs typeface="+mn-cs"/>
      </a:defRPr>
    </a:lvl6pPr>
    <a:lvl7pPr marL="11286248" algn="l" defTabSz="3762083" rtl="0" eaLnBrk="1" latinLnBrk="0" hangingPunct="1">
      <a:defRPr sz="7400" kern="1200">
        <a:solidFill>
          <a:schemeClr val="tx1"/>
        </a:solidFill>
        <a:latin typeface="+mn-lt"/>
        <a:ea typeface="+mn-ea"/>
        <a:cs typeface="+mn-cs"/>
      </a:defRPr>
    </a:lvl7pPr>
    <a:lvl8pPr marL="13167286" algn="l" defTabSz="3762083" rtl="0" eaLnBrk="1" latinLnBrk="0" hangingPunct="1">
      <a:defRPr sz="7400" kern="1200">
        <a:solidFill>
          <a:schemeClr val="tx1"/>
        </a:solidFill>
        <a:latin typeface="+mn-lt"/>
        <a:ea typeface="+mn-ea"/>
        <a:cs typeface="+mn-cs"/>
      </a:defRPr>
    </a:lvl8pPr>
    <a:lvl9pPr marL="15048326" algn="l" defTabSz="3762083"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61" autoAdjust="0"/>
    <p:restoredTop sz="86380" autoAdjust="0"/>
  </p:normalViewPr>
  <p:slideViewPr>
    <p:cSldViewPr snapToGrid="0">
      <p:cViewPr>
        <p:scale>
          <a:sx n="22" d="100"/>
          <a:sy n="22" d="100"/>
        </p:scale>
        <p:origin x="-114" y="-618"/>
      </p:cViewPr>
      <p:guideLst>
        <p:guide orient="horz" pos="6913"/>
        <p:guide pos="13827"/>
      </p:guideLst>
    </p:cSldViewPr>
  </p:slideViewPr>
  <p:outlineViewPr>
    <p:cViewPr>
      <p:scale>
        <a:sx n="33" d="100"/>
        <a:sy n="33" d="100"/>
      </p:scale>
      <p:origin x="210" y="0"/>
    </p:cViewPr>
  </p:outlineViewPr>
  <p:notesTextViewPr>
    <p:cViewPr>
      <p:scale>
        <a:sx n="100" d="100"/>
        <a:sy n="100" d="100"/>
      </p:scale>
      <p:origin x="0" y="0"/>
    </p:cViewPr>
  </p:notesTextViewPr>
  <p:sorterViewPr>
    <p:cViewPr varScale="1">
      <p:scale>
        <a:sx n="1" d="1"/>
        <a:sy n="1" d="1"/>
      </p:scale>
      <p:origin x="0" y="0"/>
    </p:cViewPr>
  </p:sorterViewPr>
  <p:gridSpacing cx="914515" cy="914515"/>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200" y="6818350"/>
            <a:ext cx="37311568" cy="4704759"/>
          </a:xfrm>
        </p:spPr>
        <p:txBody>
          <a:bodyPr/>
          <a:lstStyle/>
          <a:p>
            <a:r>
              <a:rPr lang="en-US" smtClean="0"/>
              <a:t>Click to edit Master title style</a:t>
            </a:r>
            <a:endParaRPr lang="en-GB"/>
          </a:p>
        </p:txBody>
      </p:sp>
      <p:sp>
        <p:nvSpPr>
          <p:cNvPr id="3" name="Subtitle 2"/>
          <p:cNvSpPr>
            <a:spLocks noGrp="1"/>
          </p:cNvSpPr>
          <p:nvPr>
            <p:ph type="subTitle" idx="1"/>
          </p:nvPr>
        </p:nvSpPr>
        <p:spPr>
          <a:xfrm>
            <a:off x="6584407" y="12437639"/>
            <a:ext cx="30727175" cy="5609132"/>
          </a:xfrm>
        </p:spPr>
        <p:txBody>
          <a:bodyPr/>
          <a:lstStyle>
            <a:lvl1pPr marL="0" indent="0" algn="ctr">
              <a:buNone/>
              <a:defRPr>
                <a:solidFill>
                  <a:schemeClr val="tx1">
                    <a:tint val="75000"/>
                  </a:schemeClr>
                </a:solidFill>
              </a:defRPr>
            </a:lvl1pPr>
            <a:lvl2pPr marL="1881041" indent="0" algn="ctr">
              <a:buNone/>
              <a:defRPr>
                <a:solidFill>
                  <a:schemeClr val="tx1">
                    <a:tint val="75000"/>
                  </a:schemeClr>
                </a:solidFill>
              </a:defRPr>
            </a:lvl2pPr>
            <a:lvl3pPr marL="3762083" indent="0" algn="ctr">
              <a:buNone/>
              <a:defRPr>
                <a:solidFill>
                  <a:schemeClr val="tx1">
                    <a:tint val="75000"/>
                  </a:schemeClr>
                </a:solidFill>
              </a:defRPr>
            </a:lvl3pPr>
            <a:lvl4pPr marL="5643124" indent="0" algn="ctr">
              <a:buNone/>
              <a:defRPr>
                <a:solidFill>
                  <a:schemeClr val="tx1">
                    <a:tint val="75000"/>
                  </a:schemeClr>
                </a:solidFill>
              </a:defRPr>
            </a:lvl4pPr>
            <a:lvl5pPr marL="7524164" indent="0" algn="ctr">
              <a:buNone/>
              <a:defRPr>
                <a:solidFill>
                  <a:schemeClr val="tx1">
                    <a:tint val="75000"/>
                  </a:schemeClr>
                </a:solidFill>
              </a:defRPr>
            </a:lvl5pPr>
            <a:lvl6pPr marL="9405205" indent="0" algn="ctr">
              <a:buNone/>
              <a:defRPr>
                <a:solidFill>
                  <a:schemeClr val="tx1">
                    <a:tint val="75000"/>
                  </a:schemeClr>
                </a:solidFill>
              </a:defRPr>
            </a:lvl6pPr>
            <a:lvl7pPr marL="11286248" indent="0" algn="ctr">
              <a:buNone/>
              <a:defRPr>
                <a:solidFill>
                  <a:schemeClr val="tx1">
                    <a:tint val="75000"/>
                  </a:schemeClr>
                </a:solidFill>
              </a:defRPr>
            </a:lvl7pPr>
            <a:lvl8pPr marL="13167286" indent="0" algn="ctr">
              <a:buNone/>
              <a:defRPr>
                <a:solidFill>
                  <a:schemeClr val="tx1">
                    <a:tint val="75000"/>
                  </a:schemeClr>
                </a:solidFill>
              </a:defRPr>
            </a:lvl8pPr>
            <a:lvl9pPr marL="150483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4577" y="878970"/>
            <a:ext cx="9876590" cy="1872758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94798" y="878970"/>
            <a:ext cx="28898175" cy="18727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480" y="14104123"/>
            <a:ext cx="37311568" cy="4359270"/>
          </a:xfrm>
        </p:spPr>
        <p:txBody>
          <a:bodyPr anchor="t"/>
          <a:lstStyle>
            <a:lvl1pPr algn="l">
              <a:defRPr sz="16500" b="1" cap="all"/>
            </a:lvl1pPr>
          </a:lstStyle>
          <a:p>
            <a:r>
              <a:rPr lang="en-US" smtClean="0"/>
              <a:t>Click to edit Master title style</a:t>
            </a:r>
            <a:endParaRPr lang="en-GB"/>
          </a:p>
        </p:txBody>
      </p:sp>
      <p:sp>
        <p:nvSpPr>
          <p:cNvPr id="3" name="Text Placeholder 2"/>
          <p:cNvSpPr>
            <a:spLocks noGrp="1"/>
          </p:cNvSpPr>
          <p:nvPr>
            <p:ph type="body" idx="1"/>
          </p:nvPr>
        </p:nvSpPr>
        <p:spPr>
          <a:xfrm>
            <a:off x="3467480" y="9302830"/>
            <a:ext cx="37311568" cy="4801293"/>
          </a:xfrm>
        </p:spPr>
        <p:txBody>
          <a:bodyPr anchor="b"/>
          <a:lstStyle>
            <a:lvl1pPr marL="0" indent="0">
              <a:buNone/>
              <a:defRPr sz="8300">
                <a:solidFill>
                  <a:schemeClr val="tx1">
                    <a:tint val="75000"/>
                  </a:schemeClr>
                </a:solidFill>
              </a:defRPr>
            </a:lvl1pPr>
            <a:lvl2pPr marL="1881041" indent="0">
              <a:buNone/>
              <a:defRPr sz="7400">
                <a:solidFill>
                  <a:schemeClr val="tx1">
                    <a:tint val="75000"/>
                  </a:schemeClr>
                </a:solidFill>
              </a:defRPr>
            </a:lvl2pPr>
            <a:lvl3pPr marL="3762083" indent="0">
              <a:buNone/>
              <a:defRPr sz="6500">
                <a:solidFill>
                  <a:schemeClr val="tx1">
                    <a:tint val="75000"/>
                  </a:schemeClr>
                </a:solidFill>
              </a:defRPr>
            </a:lvl3pPr>
            <a:lvl4pPr marL="5643124" indent="0">
              <a:buNone/>
              <a:defRPr sz="5700">
                <a:solidFill>
                  <a:schemeClr val="tx1">
                    <a:tint val="75000"/>
                  </a:schemeClr>
                </a:solidFill>
              </a:defRPr>
            </a:lvl4pPr>
            <a:lvl5pPr marL="7524164" indent="0">
              <a:buNone/>
              <a:defRPr sz="5700">
                <a:solidFill>
                  <a:schemeClr val="tx1">
                    <a:tint val="75000"/>
                  </a:schemeClr>
                </a:solidFill>
              </a:defRPr>
            </a:lvl5pPr>
            <a:lvl6pPr marL="9405205" indent="0">
              <a:buNone/>
              <a:defRPr sz="5700">
                <a:solidFill>
                  <a:schemeClr val="tx1">
                    <a:tint val="75000"/>
                  </a:schemeClr>
                </a:solidFill>
              </a:defRPr>
            </a:lvl6pPr>
            <a:lvl7pPr marL="11286248" indent="0">
              <a:buNone/>
              <a:defRPr sz="5700">
                <a:solidFill>
                  <a:schemeClr val="tx1">
                    <a:tint val="75000"/>
                  </a:schemeClr>
                </a:solidFill>
              </a:defRPr>
            </a:lvl7pPr>
            <a:lvl8pPr marL="13167286" indent="0">
              <a:buNone/>
              <a:defRPr sz="5700">
                <a:solidFill>
                  <a:schemeClr val="tx1">
                    <a:tint val="75000"/>
                  </a:schemeClr>
                </a:solidFill>
              </a:defRPr>
            </a:lvl8pPr>
            <a:lvl9pPr marL="15048326"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94798" y="5121389"/>
            <a:ext cx="19387385" cy="14485178"/>
          </a:xfrm>
        </p:spPr>
        <p:txBody>
          <a:bodyPr/>
          <a:lstStyle>
            <a:lvl1pPr>
              <a:defRPr sz="11500"/>
            </a:lvl1pPr>
            <a:lvl2pPr>
              <a:defRPr sz="98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2313780" y="5121389"/>
            <a:ext cx="19387385" cy="14485178"/>
          </a:xfrm>
        </p:spPr>
        <p:txBody>
          <a:bodyPr/>
          <a:lstStyle>
            <a:lvl1pPr>
              <a:defRPr sz="11500"/>
            </a:lvl1pPr>
            <a:lvl2pPr>
              <a:defRPr sz="98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94815" y="4913080"/>
            <a:ext cx="19395007" cy="2047535"/>
          </a:xfrm>
        </p:spPr>
        <p:txBody>
          <a:bodyPr anchor="b"/>
          <a:lstStyle>
            <a:lvl1pPr marL="0" indent="0">
              <a:buNone/>
              <a:defRPr sz="9800" b="1"/>
            </a:lvl1pPr>
            <a:lvl2pPr marL="1881041" indent="0">
              <a:buNone/>
              <a:defRPr sz="8300" b="1"/>
            </a:lvl2pPr>
            <a:lvl3pPr marL="3762083" indent="0">
              <a:buNone/>
              <a:defRPr sz="7400" b="1"/>
            </a:lvl3pPr>
            <a:lvl4pPr marL="5643124" indent="0">
              <a:buNone/>
              <a:defRPr sz="6500" b="1"/>
            </a:lvl4pPr>
            <a:lvl5pPr marL="7524164" indent="0">
              <a:buNone/>
              <a:defRPr sz="6500" b="1"/>
            </a:lvl5pPr>
            <a:lvl6pPr marL="9405205" indent="0">
              <a:buNone/>
              <a:defRPr sz="6500" b="1"/>
            </a:lvl6pPr>
            <a:lvl7pPr marL="11286248" indent="0">
              <a:buNone/>
              <a:defRPr sz="6500" b="1"/>
            </a:lvl7pPr>
            <a:lvl8pPr marL="13167286" indent="0">
              <a:buNone/>
              <a:defRPr sz="6500" b="1"/>
            </a:lvl8pPr>
            <a:lvl9pPr marL="15048326" indent="0">
              <a:buNone/>
              <a:defRPr sz="6500" b="1"/>
            </a:lvl9pPr>
          </a:lstStyle>
          <a:p>
            <a:pPr lvl="0"/>
            <a:r>
              <a:rPr lang="en-US" smtClean="0"/>
              <a:t>Click to edit Master text styles</a:t>
            </a:r>
          </a:p>
        </p:txBody>
      </p:sp>
      <p:sp>
        <p:nvSpPr>
          <p:cNvPr id="4" name="Content Placeholder 3"/>
          <p:cNvSpPr>
            <a:spLocks noGrp="1"/>
          </p:cNvSpPr>
          <p:nvPr>
            <p:ph sz="half" idx="2"/>
          </p:nvPr>
        </p:nvSpPr>
        <p:spPr>
          <a:xfrm>
            <a:off x="2194815" y="6960605"/>
            <a:ext cx="19395007" cy="12645952"/>
          </a:xfrm>
        </p:spPr>
        <p:txBody>
          <a:bodyPr/>
          <a:lstStyle>
            <a:lvl1pPr>
              <a:defRPr sz="9800"/>
            </a:lvl1pPr>
            <a:lvl2pPr>
              <a:defRPr sz="8300"/>
            </a:lvl2pPr>
            <a:lvl3pPr>
              <a:defRPr sz="74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2298543" y="4913080"/>
            <a:ext cx="19402624" cy="2047535"/>
          </a:xfrm>
        </p:spPr>
        <p:txBody>
          <a:bodyPr anchor="b"/>
          <a:lstStyle>
            <a:lvl1pPr marL="0" indent="0">
              <a:buNone/>
              <a:defRPr sz="9800" b="1"/>
            </a:lvl1pPr>
            <a:lvl2pPr marL="1881041" indent="0">
              <a:buNone/>
              <a:defRPr sz="8300" b="1"/>
            </a:lvl2pPr>
            <a:lvl3pPr marL="3762083" indent="0">
              <a:buNone/>
              <a:defRPr sz="7400" b="1"/>
            </a:lvl3pPr>
            <a:lvl4pPr marL="5643124" indent="0">
              <a:buNone/>
              <a:defRPr sz="6500" b="1"/>
            </a:lvl4pPr>
            <a:lvl5pPr marL="7524164" indent="0">
              <a:buNone/>
              <a:defRPr sz="6500" b="1"/>
            </a:lvl5pPr>
            <a:lvl6pPr marL="9405205" indent="0">
              <a:buNone/>
              <a:defRPr sz="6500" b="1"/>
            </a:lvl6pPr>
            <a:lvl7pPr marL="11286248" indent="0">
              <a:buNone/>
              <a:defRPr sz="6500" b="1"/>
            </a:lvl7pPr>
            <a:lvl8pPr marL="13167286" indent="0">
              <a:buNone/>
              <a:defRPr sz="6500" b="1"/>
            </a:lvl8pPr>
            <a:lvl9pPr marL="15048326" indent="0">
              <a:buNone/>
              <a:defRPr sz="6500" b="1"/>
            </a:lvl9pPr>
          </a:lstStyle>
          <a:p>
            <a:pPr lvl="0"/>
            <a:r>
              <a:rPr lang="en-US" smtClean="0"/>
              <a:t>Click to edit Master text styles</a:t>
            </a:r>
          </a:p>
        </p:txBody>
      </p:sp>
      <p:sp>
        <p:nvSpPr>
          <p:cNvPr id="6" name="Content Placeholder 5"/>
          <p:cNvSpPr>
            <a:spLocks noGrp="1"/>
          </p:cNvSpPr>
          <p:nvPr>
            <p:ph sz="quarter" idx="4"/>
          </p:nvPr>
        </p:nvSpPr>
        <p:spPr>
          <a:xfrm>
            <a:off x="22298543" y="6960605"/>
            <a:ext cx="19402624" cy="12645952"/>
          </a:xfrm>
        </p:spPr>
        <p:txBody>
          <a:bodyPr/>
          <a:lstStyle>
            <a:lvl1pPr>
              <a:defRPr sz="9800"/>
            </a:lvl1pPr>
            <a:lvl2pPr>
              <a:defRPr sz="8300"/>
            </a:lvl2pPr>
            <a:lvl3pPr>
              <a:defRPr sz="74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17" y="873886"/>
            <a:ext cx="14441470" cy="3719098"/>
          </a:xfrm>
        </p:spPr>
        <p:txBody>
          <a:bodyPr anchor="b"/>
          <a:lstStyle>
            <a:lvl1pPr algn="l">
              <a:defRPr sz="8300" b="1"/>
            </a:lvl1pPr>
          </a:lstStyle>
          <a:p>
            <a:r>
              <a:rPr lang="en-US" smtClean="0"/>
              <a:t>Click to edit Master title style</a:t>
            </a:r>
            <a:endParaRPr lang="en-GB"/>
          </a:p>
        </p:txBody>
      </p:sp>
      <p:sp>
        <p:nvSpPr>
          <p:cNvPr id="3" name="Content Placeholder 2"/>
          <p:cNvSpPr>
            <a:spLocks noGrp="1"/>
          </p:cNvSpPr>
          <p:nvPr>
            <p:ph idx="1"/>
          </p:nvPr>
        </p:nvSpPr>
        <p:spPr>
          <a:xfrm>
            <a:off x="17162117" y="873888"/>
            <a:ext cx="24539064" cy="18732671"/>
          </a:xfrm>
        </p:spPr>
        <p:txBody>
          <a:bodyPr/>
          <a:lstStyle>
            <a:lvl1pPr>
              <a:defRPr sz="13100"/>
            </a:lvl1pPr>
            <a:lvl2pPr>
              <a:defRPr sz="11500"/>
            </a:lvl2pPr>
            <a:lvl3pPr>
              <a:defRPr sz="98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94817" y="4592990"/>
            <a:ext cx="14441470" cy="15013575"/>
          </a:xfrm>
        </p:spPr>
        <p:txBody>
          <a:bodyPr/>
          <a:lstStyle>
            <a:lvl1pPr marL="0" indent="0">
              <a:buNone/>
              <a:defRPr sz="5700"/>
            </a:lvl1pPr>
            <a:lvl2pPr marL="1881041" indent="0">
              <a:buNone/>
              <a:defRPr sz="5000"/>
            </a:lvl2pPr>
            <a:lvl3pPr marL="3762083" indent="0">
              <a:buNone/>
              <a:defRPr sz="4100"/>
            </a:lvl3pPr>
            <a:lvl4pPr marL="5643124" indent="0">
              <a:buNone/>
              <a:defRPr sz="3700"/>
            </a:lvl4pPr>
            <a:lvl5pPr marL="7524164" indent="0">
              <a:buNone/>
              <a:defRPr sz="3700"/>
            </a:lvl5pPr>
            <a:lvl6pPr marL="9405205" indent="0">
              <a:buNone/>
              <a:defRPr sz="3700"/>
            </a:lvl6pPr>
            <a:lvl7pPr marL="11286248" indent="0">
              <a:buNone/>
              <a:defRPr sz="3700"/>
            </a:lvl7pPr>
            <a:lvl8pPr marL="13167286" indent="0">
              <a:buNone/>
              <a:defRPr sz="3700"/>
            </a:lvl8pPr>
            <a:lvl9pPr marL="15048326"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934" y="15364144"/>
            <a:ext cx="26337578" cy="1813823"/>
          </a:xfrm>
        </p:spPr>
        <p:txBody>
          <a:bodyPr anchor="b"/>
          <a:lstStyle>
            <a:lvl1pPr algn="l">
              <a:defRPr sz="8300" b="1"/>
            </a:lvl1pPr>
          </a:lstStyle>
          <a:p>
            <a:r>
              <a:rPr lang="en-US" smtClean="0"/>
              <a:t>Click to edit Master title style</a:t>
            </a:r>
            <a:endParaRPr lang="en-GB"/>
          </a:p>
        </p:txBody>
      </p:sp>
      <p:sp>
        <p:nvSpPr>
          <p:cNvPr id="3" name="Picture Placeholder 2"/>
          <p:cNvSpPr>
            <a:spLocks noGrp="1"/>
          </p:cNvSpPr>
          <p:nvPr>
            <p:ph type="pic" idx="1"/>
          </p:nvPr>
        </p:nvSpPr>
        <p:spPr>
          <a:xfrm>
            <a:off x="8603934" y="1961175"/>
            <a:ext cx="26337578" cy="13169265"/>
          </a:xfrm>
        </p:spPr>
        <p:txBody>
          <a:bodyPr/>
          <a:lstStyle>
            <a:lvl1pPr marL="0" indent="0">
              <a:buNone/>
              <a:defRPr sz="13100"/>
            </a:lvl1pPr>
            <a:lvl2pPr marL="1881041" indent="0">
              <a:buNone/>
              <a:defRPr sz="11500"/>
            </a:lvl2pPr>
            <a:lvl3pPr marL="3762083" indent="0">
              <a:buNone/>
              <a:defRPr sz="9800"/>
            </a:lvl3pPr>
            <a:lvl4pPr marL="5643124" indent="0">
              <a:buNone/>
              <a:defRPr sz="8300"/>
            </a:lvl4pPr>
            <a:lvl5pPr marL="7524164" indent="0">
              <a:buNone/>
              <a:defRPr sz="8300"/>
            </a:lvl5pPr>
            <a:lvl6pPr marL="9405205" indent="0">
              <a:buNone/>
              <a:defRPr sz="8300"/>
            </a:lvl6pPr>
            <a:lvl7pPr marL="11286248" indent="0">
              <a:buNone/>
              <a:defRPr sz="8300"/>
            </a:lvl7pPr>
            <a:lvl8pPr marL="13167286" indent="0">
              <a:buNone/>
              <a:defRPr sz="8300"/>
            </a:lvl8pPr>
            <a:lvl9pPr marL="15048326" indent="0">
              <a:buNone/>
              <a:defRPr sz="8300"/>
            </a:lvl9pPr>
          </a:lstStyle>
          <a:p>
            <a:endParaRPr lang="en-GB"/>
          </a:p>
        </p:txBody>
      </p:sp>
      <p:sp>
        <p:nvSpPr>
          <p:cNvPr id="4" name="Text Placeholder 3"/>
          <p:cNvSpPr>
            <a:spLocks noGrp="1"/>
          </p:cNvSpPr>
          <p:nvPr>
            <p:ph type="body" sz="half" idx="2"/>
          </p:nvPr>
        </p:nvSpPr>
        <p:spPr>
          <a:xfrm>
            <a:off x="8603934" y="17177972"/>
            <a:ext cx="26337578" cy="2575932"/>
          </a:xfrm>
        </p:spPr>
        <p:txBody>
          <a:bodyPr/>
          <a:lstStyle>
            <a:lvl1pPr marL="0" indent="0">
              <a:buNone/>
              <a:defRPr sz="5700"/>
            </a:lvl1pPr>
            <a:lvl2pPr marL="1881041" indent="0">
              <a:buNone/>
              <a:defRPr sz="5000"/>
            </a:lvl2pPr>
            <a:lvl3pPr marL="3762083" indent="0">
              <a:buNone/>
              <a:defRPr sz="4100"/>
            </a:lvl3pPr>
            <a:lvl4pPr marL="5643124" indent="0">
              <a:buNone/>
              <a:defRPr sz="3700"/>
            </a:lvl4pPr>
            <a:lvl5pPr marL="7524164" indent="0">
              <a:buNone/>
              <a:defRPr sz="3700"/>
            </a:lvl5pPr>
            <a:lvl6pPr marL="9405205" indent="0">
              <a:buNone/>
              <a:defRPr sz="3700"/>
            </a:lvl6pPr>
            <a:lvl7pPr marL="11286248" indent="0">
              <a:buNone/>
              <a:defRPr sz="3700"/>
            </a:lvl7pPr>
            <a:lvl8pPr marL="13167286" indent="0">
              <a:buNone/>
              <a:defRPr sz="3700"/>
            </a:lvl8pPr>
            <a:lvl9pPr marL="15048326"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861A4-849E-4E08-8CB4-D8DB938B45A9}" type="datetimeFigureOut">
              <a:rPr lang="en-GB" smtClean="0"/>
              <a:pPr/>
              <a:t>20/07/2015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1431F-52F1-4BED-9E78-114478C0506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811" y="878970"/>
            <a:ext cx="39506368" cy="3658129"/>
          </a:xfrm>
          <a:prstGeom prst="rect">
            <a:avLst/>
          </a:prstGeom>
        </p:spPr>
        <p:txBody>
          <a:bodyPr vert="horz" lIns="376207" tIns="188104" rIns="376207" bIns="188104"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194811" y="5121389"/>
            <a:ext cx="39506368" cy="14485178"/>
          </a:xfrm>
          <a:prstGeom prst="rect">
            <a:avLst/>
          </a:prstGeom>
        </p:spPr>
        <p:txBody>
          <a:bodyPr vert="horz" lIns="376207" tIns="188104" rIns="376207" bIns="1881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2194798" y="20343265"/>
            <a:ext cx="10242391" cy="1168569"/>
          </a:xfrm>
          <a:prstGeom prst="rect">
            <a:avLst/>
          </a:prstGeom>
        </p:spPr>
        <p:txBody>
          <a:bodyPr vert="horz" lIns="376207" tIns="188104" rIns="376207" bIns="188104" rtlCol="0" anchor="ctr"/>
          <a:lstStyle>
            <a:lvl1pPr algn="l">
              <a:defRPr sz="5000">
                <a:solidFill>
                  <a:schemeClr val="tx1">
                    <a:tint val="75000"/>
                  </a:schemeClr>
                </a:solidFill>
              </a:defRPr>
            </a:lvl1pPr>
          </a:lstStyle>
          <a:p>
            <a:fld id="{D6A861A4-849E-4E08-8CB4-D8DB938B45A9}" type="datetimeFigureOut">
              <a:rPr lang="en-GB" smtClean="0"/>
              <a:pPr/>
              <a:t>20/07/2015</a:t>
            </a:fld>
            <a:endParaRPr lang="en-GB"/>
          </a:p>
        </p:txBody>
      </p:sp>
      <p:sp>
        <p:nvSpPr>
          <p:cNvPr id="5" name="Footer Placeholder 4"/>
          <p:cNvSpPr>
            <a:spLocks noGrp="1"/>
          </p:cNvSpPr>
          <p:nvPr>
            <p:ph type="ftr" sz="quarter" idx="3"/>
          </p:nvPr>
        </p:nvSpPr>
        <p:spPr>
          <a:xfrm>
            <a:off x="14997800" y="20343265"/>
            <a:ext cx="13900389" cy="1168569"/>
          </a:xfrm>
          <a:prstGeom prst="rect">
            <a:avLst/>
          </a:prstGeom>
        </p:spPr>
        <p:txBody>
          <a:bodyPr vert="horz" lIns="376207" tIns="188104" rIns="376207" bIns="188104" rtlCol="0" anchor="ctr"/>
          <a:lstStyle>
            <a:lvl1pPr algn="ctr">
              <a:defRPr sz="5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1458774" y="20343265"/>
            <a:ext cx="10242391" cy="1168569"/>
          </a:xfrm>
          <a:prstGeom prst="rect">
            <a:avLst/>
          </a:prstGeom>
        </p:spPr>
        <p:txBody>
          <a:bodyPr vert="horz" lIns="376207" tIns="188104" rIns="376207" bIns="188104" rtlCol="0" anchor="ctr"/>
          <a:lstStyle>
            <a:lvl1pPr algn="r">
              <a:defRPr sz="5000">
                <a:solidFill>
                  <a:schemeClr val="tx1">
                    <a:tint val="75000"/>
                  </a:schemeClr>
                </a:solidFill>
              </a:defRPr>
            </a:lvl1pPr>
          </a:lstStyle>
          <a:p>
            <a:fld id="{5A41431F-52F1-4BED-9E78-114478C0506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83" rtl="0" eaLnBrk="1" latinLnBrk="0" hangingPunct="1">
        <a:spcBef>
          <a:spcPct val="0"/>
        </a:spcBef>
        <a:buNone/>
        <a:defRPr sz="18100" kern="1200">
          <a:solidFill>
            <a:schemeClr val="tx1"/>
          </a:solidFill>
          <a:latin typeface="+mj-lt"/>
          <a:ea typeface="+mj-ea"/>
          <a:cs typeface="+mj-cs"/>
        </a:defRPr>
      </a:lvl1pPr>
    </p:titleStyle>
    <p:bodyStyle>
      <a:lvl1pPr marL="1410780" indent="-1410780" algn="l" defTabSz="3762083" rtl="0" eaLnBrk="1" latinLnBrk="0" hangingPunct="1">
        <a:spcBef>
          <a:spcPct val="20000"/>
        </a:spcBef>
        <a:buFont typeface="Arial" pitchFamily="34" charset="0"/>
        <a:buChar char="•"/>
        <a:defRPr sz="13100" kern="1200">
          <a:solidFill>
            <a:schemeClr val="tx1"/>
          </a:solidFill>
          <a:latin typeface="+mn-lt"/>
          <a:ea typeface="+mn-ea"/>
          <a:cs typeface="+mn-cs"/>
        </a:defRPr>
      </a:lvl1pPr>
      <a:lvl2pPr marL="3056690" indent="-1175651" algn="l" defTabSz="3762083"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603" indent="-940520" algn="l" defTabSz="3762083" rtl="0" eaLnBrk="1" latinLnBrk="0" hangingPunct="1">
        <a:spcBef>
          <a:spcPct val="20000"/>
        </a:spcBef>
        <a:buFont typeface="Arial" pitchFamily="34" charset="0"/>
        <a:buChar char="•"/>
        <a:defRPr sz="9800" kern="1200">
          <a:solidFill>
            <a:schemeClr val="tx1"/>
          </a:solidFill>
          <a:latin typeface="+mn-lt"/>
          <a:ea typeface="+mn-ea"/>
          <a:cs typeface="+mn-cs"/>
        </a:defRPr>
      </a:lvl3pPr>
      <a:lvl4pPr marL="6583644" indent="-940520" algn="l" defTabSz="3762083"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682" indent="-940520" algn="l" defTabSz="3762083"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727" indent="-940520" algn="l" defTabSz="3762083"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766" indent="-940520" algn="l" defTabSz="3762083"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806" indent="-940520" algn="l" defTabSz="3762083"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847" indent="-940520" algn="l" defTabSz="3762083"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2083" rtl="0" eaLnBrk="1" latinLnBrk="0" hangingPunct="1">
        <a:defRPr sz="7400" kern="1200">
          <a:solidFill>
            <a:schemeClr val="tx1"/>
          </a:solidFill>
          <a:latin typeface="+mn-lt"/>
          <a:ea typeface="+mn-ea"/>
          <a:cs typeface="+mn-cs"/>
        </a:defRPr>
      </a:lvl1pPr>
      <a:lvl2pPr marL="1881041" algn="l" defTabSz="3762083" rtl="0" eaLnBrk="1" latinLnBrk="0" hangingPunct="1">
        <a:defRPr sz="7400" kern="1200">
          <a:solidFill>
            <a:schemeClr val="tx1"/>
          </a:solidFill>
          <a:latin typeface="+mn-lt"/>
          <a:ea typeface="+mn-ea"/>
          <a:cs typeface="+mn-cs"/>
        </a:defRPr>
      </a:lvl2pPr>
      <a:lvl3pPr marL="3762083" algn="l" defTabSz="3762083" rtl="0" eaLnBrk="1" latinLnBrk="0" hangingPunct="1">
        <a:defRPr sz="7400" kern="1200">
          <a:solidFill>
            <a:schemeClr val="tx1"/>
          </a:solidFill>
          <a:latin typeface="+mn-lt"/>
          <a:ea typeface="+mn-ea"/>
          <a:cs typeface="+mn-cs"/>
        </a:defRPr>
      </a:lvl3pPr>
      <a:lvl4pPr marL="5643124" algn="l" defTabSz="3762083" rtl="0" eaLnBrk="1" latinLnBrk="0" hangingPunct="1">
        <a:defRPr sz="7400" kern="1200">
          <a:solidFill>
            <a:schemeClr val="tx1"/>
          </a:solidFill>
          <a:latin typeface="+mn-lt"/>
          <a:ea typeface="+mn-ea"/>
          <a:cs typeface="+mn-cs"/>
        </a:defRPr>
      </a:lvl4pPr>
      <a:lvl5pPr marL="7524164" algn="l" defTabSz="3762083" rtl="0" eaLnBrk="1" latinLnBrk="0" hangingPunct="1">
        <a:defRPr sz="7400" kern="1200">
          <a:solidFill>
            <a:schemeClr val="tx1"/>
          </a:solidFill>
          <a:latin typeface="+mn-lt"/>
          <a:ea typeface="+mn-ea"/>
          <a:cs typeface="+mn-cs"/>
        </a:defRPr>
      </a:lvl5pPr>
      <a:lvl6pPr marL="9405205" algn="l" defTabSz="3762083" rtl="0" eaLnBrk="1" latinLnBrk="0" hangingPunct="1">
        <a:defRPr sz="7400" kern="1200">
          <a:solidFill>
            <a:schemeClr val="tx1"/>
          </a:solidFill>
          <a:latin typeface="+mn-lt"/>
          <a:ea typeface="+mn-ea"/>
          <a:cs typeface="+mn-cs"/>
        </a:defRPr>
      </a:lvl6pPr>
      <a:lvl7pPr marL="11286248" algn="l" defTabSz="3762083" rtl="0" eaLnBrk="1" latinLnBrk="0" hangingPunct="1">
        <a:defRPr sz="7400" kern="1200">
          <a:solidFill>
            <a:schemeClr val="tx1"/>
          </a:solidFill>
          <a:latin typeface="+mn-lt"/>
          <a:ea typeface="+mn-ea"/>
          <a:cs typeface="+mn-cs"/>
        </a:defRPr>
      </a:lvl7pPr>
      <a:lvl8pPr marL="13167286" algn="l" defTabSz="3762083" rtl="0" eaLnBrk="1" latinLnBrk="0" hangingPunct="1">
        <a:defRPr sz="7400" kern="1200">
          <a:solidFill>
            <a:schemeClr val="tx1"/>
          </a:solidFill>
          <a:latin typeface="+mn-lt"/>
          <a:ea typeface="+mn-ea"/>
          <a:cs typeface="+mn-cs"/>
        </a:defRPr>
      </a:lvl8pPr>
      <a:lvl9pPr marL="15048326" algn="l" defTabSz="3762083"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bhavna@oxy.edu" TargetMode="External"/><Relationship Id="rId7" Type="http://schemas.openxmlformats.org/officeDocument/2006/relationships/image" Target="../media/image4.jpeg"/><Relationship Id="rId2" Type="http://schemas.openxmlformats.org/officeDocument/2006/relationships/hyperlink" Target="mailto:ichaturvedi@stu.ust.hk"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98329" y="965275"/>
            <a:ext cx="23086769" cy="1631216"/>
          </a:xfrm>
          <a:prstGeom prst="rect">
            <a:avLst/>
          </a:prstGeom>
        </p:spPr>
        <p:txBody>
          <a:bodyPr wrap="none">
            <a:spAutoFit/>
          </a:bodyPr>
          <a:lstStyle/>
          <a:p>
            <a:pPr algn="ctr"/>
            <a:r>
              <a:rPr lang="en-GB" sz="10000" b="1" dirty="0" smtClean="0">
                <a:solidFill>
                  <a:srgbClr val="7030A0"/>
                </a:solidFill>
                <a:latin typeface="Times New Roman" pitchFamily="18" charset="0"/>
                <a:cs typeface="Times New Roman" pitchFamily="18" charset="0"/>
              </a:rPr>
              <a:t>Case Study of Oil Drilling in Urban Cities</a:t>
            </a:r>
            <a:endParaRPr lang="en-GB" sz="10000" b="1" dirty="0">
              <a:solidFill>
                <a:srgbClr val="7030A0"/>
              </a:solidFill>
              <a:latin typeface="Times New Roman" pitchFamily="18" charset="0"/>
              <a:cs typeface="Times New Roman" pitchFamily="18" charset="0"/>
            </a:endParaRPr>
          </a:p>
        </p:txBody>
      </p:sp>
      <p:sp>
        <p:nvSpPr>
          <p:cNvPr id="4" name="Rectangle 3"/>
          <p:cNvSpPr/>
          <p:nvPr/>
        </p:nvSpPr>
        <p:spPr>
          <a:xfrm>
            <a:off x="10285098" y="2981499"/>
            <a:ext cx="21984865" cy="938719"/>
          </a:xfrm>
          <a:prstGeom prst="rect">
            <a:avLst/>
          </a:prstGeom>
        </p:spPr>
        <p:txBody>
          <a:bodyPr wrap="none">
            <a:spAutoFit/>
          </a:bodyPr>
          <a:lstStyle/>
          <a:p>
            <a:pPr algn="ctr"/>
            <a:r>
              <a:rPr lang="en-GB" sz="5500" dirty="0" smtClean="0">
                <a:latin typeface="Times New Roman" pitchFamily="18" charset="0"/>
                <a:cs typeface="Times New Roman" pitchFamily="18" charset="0"/>
              </a:rPr>
              <a:t>Student Researcher: </a:t>
            </a:r>
            <a:r>
              <a:rPr lang="en-GB" sz="5500" dirty="0" err="1" smtClean="0">
                <a:latin typeface="Times New Roman" pitchFamily="18" charset="0"/>
                <a:cs typeface="Times New Roman" pitchFamily="18" charset="0"/>
              </a:rPr>
              <a:t>Isha</a:t>
            </a:r>
            <a:r>
              <a:rPr lang="en-GB" sz="5500" dirty="0" smtClean="0">
                <a:latin typeface="Times New Roman" pitchFamily="18" charset="0"/>
                <a:cs typeface="Times New Roman" pitchFamily="18" charset="0"/>
              </a:rPr>
              <a:t> </a:t>
            </a:r>
            <a:r>
              <a:rPr lang="en-GB" sz="5500" dirty="0" err="1" smtClean="0">
                <a:latin typeface="Times New Roman" pitchFamily="18" charset="0"/>
                <a:cs typeface="Times New Roman" pitchFamily="18" charset="0"/>
              </a:rPr>
              <a:t>Chaturvedi</a:t>
            </a:r>
            <a:r>
              <a:rPr lang="en-GB" sz="5500" dirty="0" smtClean="0">
                <a:latin typeface="Times New Roman" pitchFamily="18" charset="0"/>
                <a:cs typeface="Times New Roman" pitchFamily="18" charset="0"/>
              </a:rPr>
              <a:t>, Supervisor: Prof </a:t>
            </a:r>
            <a:r>
              <a:rPr lang="en-GB" sz="5500" dirty="0" err="1" smtClean="0">
                <a:latin typeface="Times New Roman" pitchFamily="18" charset="0"/>
                <a:cs typeface="Times New Roman" pitchFamily="18" charset="0"/>
              </a:rPr>
              <a:t>Bhavna</a:t>
            </a:r>
            <a:r>
              <a:rPr lang="en-GB" sz="5500" dirty="0" smtClean="0">
                <a:latin typeface="Times New Roman" pitchFamily="18" charset="0"/>
                <a:cs typeface="Times New Roman" pitchFamily="18" charset="0"/>
              </a:rPr>
              <a:t> </a:t>
            </a:r>
            <a:r>
              <a:rPr lang="en-GB" sz="5500" dirty="0" err="1" smtClean="0">
                <a:latin typeface="Times New Roman" pitchFamily="18" charset="0"/>
                <a:cs typeface="Times New Roman" pitchFamily="18" charset="0"/>
              </a:rPr>
              <a:t>Shamasunder</a:t>
            </a:r>
            <a:r>
              <a:rPr lang="en-GB" sz="5500" dirty="0" smtClean="0">
                <a:latin typeface="Times New Roman" pitchFamily="18" charset="0"/>
                <a:cs typeface="Times New Roman" pitchFamily="18" charset="0"/>
              </a:rPr>
              <a:t> </a:t>
            </a:r>
            <a:endParaRPr lang="en-GB" sz="5500" dirty="0">
              <a:latin typeface="Times New Roman" pitchFamily="18" charset="0"/>
              <a:cs typeface="Times New Roman" pitchFamily="18" charset="0"/>
            </a:endParaRPr>
          </a:p>
        </p:txBody>
      </p:sp>
      <p:sp>
        <p:nvSpPr>
          <p:cNvPr id="5" name="Rectangle 4"/>
          <p:cNvSpPr/>
          <p:nvPr/>
        </p:nvSpPr>
        <p:spPr>
          <a:xfrm>
            <a:off x="18465192" y="4493667"/>
            <a:ext cx="6195927" cy="784830"/>
          </a:xfrm>
          <a:prstGeom prst="rect">
            <a:avLst/>
          </a:prstGeom>
        </p:spPr>
        <p:txBody>
          <a:bodyPr wrap="none">
            <a:spAutoFit/>
          </a:bodyPr>
          <a:lstStyle/>
          <a:p>
            <a:pPr algn="ctr"/>
            <a:r>
              <a:rPr lang="en-GB" sz="4500" dirty="0" smtClean="0">
                <a:latin typeface="Times New Roman" pitchFamily="18" charset="0"/>
                <a:cs typeface="Times New Roman" pitchFamily="18" charset="0"/>
              </a:rPr>
              <a:t>Occidental College, UEPI</a:t>
            </a:r>
            <a:endParaRPr lang="en-GB" sz="4500" dirty="0">
              <a:latin typeface="Times New Roman" pitchFamily="18" charset="0"/>
              <a:cs typeface="Times New Roman" pitchFamily="18" charset="0"/>
            </a:endParaRPr>
          </a:p>
        </p:txBody>
      </p:sp>
      <p:cxnSp>
        <p:nvCxnSpPr>
          <p:cNvPr id="22" name="Straight Connector 21"/>
          <p:cNvCxnSpPr/>
          <p:nvPr/>
        </p:nvCxnSpPr>
        <p:spPr>
          <a:xfrm>
            <a:off x="489597" y="533227"/>
            <a:ext cx="4291676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9597" y="21415547"/>
            <a:ext cx="428447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334357" y="533227"/>
            <a:ext cx="0" cy="208823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9597" y="533227"/>
            <a:ext cx="0" cy="208823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950363" y="5943600"/>
            <a:ext cx="0" cy="15408000"/>
          </a:xfrm>
          <a:prstGeom prst="line">
            <a:avLst/>
          </a:prstGeom>
          <a:ln w="57150"/>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flipV="1">
            <a:off x="553403" y="5852160"/>
            <a:ext cx="42793920" cy="9144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640080" y="5989320"/>
            <a:ext cx="1417320" cy="1231106"/>
          </a:xfrm>
          <a:prstGeom prst="rect">
            <a:avLst/>
          </a:prstGeom>
          <a:noFill/>
        </p:spPr>
        <p:txBody>
          <a:bodyPr wrap="square" rtlCol="0">
            <a:spAutoFit/>
          </a:bodyPr>
          <a:lstStyle/>
          <a:p>
            <a:r>
              <a:rPr lang="en-GB" dirty="0" smtClean="0">
                <a:latin typeface="Times New Roman" pitchFamily="18" charset="0"/>
                <a:cs typeface="Times New Roman" pitchFamily="18" charset="0"/>
              </a:rPr>
              <a:t> 1</a:t>
            </a:r>
            <a:endParaRPr lang="en-GB" dirty="0">
              <a:latin typeface="Times New Roman" pitchFamily="18" charset="0"/>
              <a:cs typeface="Times New Roman" pitchFamily="18" charset="0"/>
            </a:endParaRPr>
          </a:p>
        </p:txBody>
      </p:sp>
      <p:sp>
        <p:nvSpPr>
          <p:cNvPr id="68" name="TextBox 67"/>
          <p:cNvSpPr txBox="1"/>
          <p:nvPr/>
        </p:nvSpPr>
        <p:spPr>
          <a:xfrm>
            <a:off x="21950363" y="5958840"/>
            <a:ext cx="1417320" cy="1231106"/>
          </a:xfrm>
          <a:prstGeom prst="rect">
            <a:avLst/>
          </a:prstGeom>
          <a:noFill/>
        </p:spPr>
        <p:txBody>
          <a:bodyPr wrap="square" rtlCol="0">
            <a:spAutoFit/>
          </a:bodyPr>
          <a:lstStyle/>
          <a:p>
            <a:r>
              <a:rPr lang="en-GB" dirty="0" smtClean="0">
                <a:latin typeface="Times New Roman" pitchFamily="18" charset="0"/>
                <a:cs typeface="Times New Roman" pitchFamily="18" charset="0"/>
              </a:rPr>
              <a:t>  2</a:t>
            </a:r>
            <a:endParaRPr lang="en-GB" dirty="0">
              <a:latin typeface="Times New Roman" pitchFamily="18" charset="0"/>
              <a:cs typeface="Times New Roman" pitchFamily="18" charset="0"/>
            </a:endParaRPr>
          </a:p>
        </p:txBody>
      </p:sp>
      <p:sp>
        <p:nvSpPr>
          <p:cNvPr id="13" name="Rectangle 12"/>
          <p:cNvSpPr/>
          <p:nvPr/>
        </p:nvSpPr>
        <p:spPr>
          <a:xfrm>
            <a:off x="1667113" y="5969715"/>
            <a:ext cx="7156847" cy="1231106"/>
          </a:xfrm>
          <a:prstGeom prst="rect">
            <a:avLst/>
          </a:prstGeom>
        </p:spPr>
        <p:txBody>
          <a:bodyPr wrap="square">
            <a:spAutoFit/>
          </a:bodyPr>
          <a:lstStyle/>
          <a:p>
            <a:r>
              <a:rPr lang="en-GB" b="1" dirty="0" smtClean="0"/>
              <a:t>Research Results</a:t>
            </a:r>
            <a:endParaRPr lang="en-GB" b="1" dirty="0"/>
          </a:p>
        </p:txBody>
      </p:sp>
      <p:sp>
        <p:nvSpPr>
          <p:cNvPr id="14" name="Rectangle 13"/>
          <p:cNvSpPr/>
          <p:nvPr/>
        </p:nvSpPr>
        <p:spPr>
          <a:xfrm>
            <a:off x="23307913" y="5939235"/>
            <a:ext cx="5739527" cy="1231106"/>
          </a:xfrm>
          <a:prstGeom prst="rect">
            <a:avLst/>
          </a:prstGeom>
        </p:spPr>
        <p:txBody>
          <a:bodyPr wrap="square">
            <a:spAutoFit/>
          </a:bodyPr>
          <a:lstStyle/>
          <a:p>
            <a:r>
              <a:rPr lang="en-GB" b="1" dirty="0" smtClean="0"/>
              <a:t>Introduction</a:t>
            </a:r>
            <a:endParaRPr lang="en-GB" b="1" dirty="0"/>
          </a:p>
        </p:txBody>
      </p:sp>
      <p:sp>
        <p:nvSpPr>
          <p:cNvPr id="15" name="Rectangle 14"/>
          <p:cNvSpPr/>
          <p:nvPr/>
        </p:nvSpPr>
        <p:spPr>
          <a:xfrm>
            <a:off x="23231713" y="14275515"/>
            <a:ext cx="5739527" cy="1231106"/>
          </a:xfrm>
          <a:prstGeom prst="rect">
            <a:avLst/>
          </a:prstGeom>
        </p:spPr>
        <p:txBody>
          <a:bodyPr wrap="square">
            <a:spAutoFit/>
          </a:bodyPr>
          <a:lstStyle/>
          <a:p>
            <a:r>
              <a:rPr lang="en-GB" b="1" dirty="0" smtClean="0"/>
              <a:t>Objective</a:t>
            </a:r>
            <a:endParaRPr lang="en-GB" b="1" dirty="0"/>
          </a:p>
        </p:txBody>
      </p:sp>
      <p:sp>
        <p:nvSpPr>
          <p:cNvPr id="16" name="TextBox 15"/>
          <p:cNvSpPr txBox="1"/>
          <p:nvPr/>
        </p:nvSpPr>
        <p:spPr>
          <a:xfrm>
            <a:off x="22585680" y="7315200"/>
            <a:ext cx="20253960" cy="7355860"/>
          </a:xfrm>
          <a:prstGeom prst="rect">
            <a:avLst/>
          </a:prstGeom>
          <a:noFill/>
        </p:spPr>
        <p:txBody>
          <a:bodyPr wrap="square" rtlCol="0">
            <a:spAutoFit/>
          </a:bodyPr>
          <a:lstStyle/>
          <a:p>
            <a:pPr algn="just"/>
            <a:r>
              <a:rPr lang="en-GB" sz="4000" dirty="0" smtClean="0">
                <a:latin typeface="Times New Roman" pitchFamily="18" charset="0"/>
                <a:cs typeface="Times New Roman" pitchFamily="18" charset="0"/>
              </a:rPr>
              <a:t>Oil Drilling, which was once restrained to only rural areas, has now not even spared urban areas. In many cases, companies are able to re-open old wells after decades of inactivity without obtaining a new permit or notifying nearby residents. </a:t>
            </a:r>
          </a:p>
          <a:p>
            <a:pPr algn="just"/>
            <a:endParaRPr lang="en-GB" sz="4000" dirty="0" smtClean="0">
              <a:latin typeface="Times New Roman" pitchFamily="18" charset="0"/>
              <a:cs typeface="Times New Roman" pitchFamily="18" charset="0"/>
            </a:endParaRPr>
          </a:p>
          <a:p>
            <a:pPr algn="just"/>
            <a:r>
              <a:rPr lang="en-GB" sz="4000" dirty="0" smtClean="0">
                <a:latin typeface="Times New Roman" pitchFamily="18" charset="0"/>
                <a:cs typeface="Times New Roman" pitchFamily="18" charset="0"/>
              </a:rPr>
              <a:t>Urban Oil Drilling is a new concept today, in the sense that the companies have started to look in to the possibility of drilling in urban area, to combat the increasing demand of oil and depleting oil quantities in the existing sources.</a:t>
            </a:r>
          </a:p>
          <a:p>
            <a:pPr algn="just"/>
            <a:endParaRPr lang="en-GB" sz="4000" dirty="0" smtClean="0">
              <a:latin typeface="Times New Roman" pitchFamily="18" charset="0"/>
              <a:cs typeface="Times New Roman" pitchFamily="18" charset="0"/>
            </a:endParaRPr>
          </a:p>
          <a:p>
            <a:pPr algn="just"/>
            <a:r>
              <a:rPr lang="en-GB" sz="4000" dirty="0" smtClean="0">
                <a:latin typeface="Times New Roman" pitchFamily="18" charset="0"/>
                <a:cs typeface="Times New Roman" pitchFamily="18" charset="0"/>
              </a:rPr>
              <a:t> Moreover even if the oil drilling in urban existed from long, a whole lot of population is unaware about its existence. Due to the rapid urbanization, and increasing population, more and more cities are falling into the urban oil drilling category. </a:t>
            </a:r>
          </a:p>
          <a:p>
            <a:endParaRPr lang="en-GB" sz="3200" dirty="0">
              <a:latin typeface="Times New Roman" pitchFamily="18" charset="0"/>
              <a:cs typeface="Times New Roman" pitchFamily="18" charset="0"/>
            </a:endParaRPr>
          </a:p>
        </p:txBody>
      </p:sp>
      <p:sp>
        <p:nvSpPr>
          <p:cNvPr id="17" name="Rectangle 16"/>
          <p:cNvSpPr/>
          <p:nvPr/>
        </p:nvSpPr>
        <p:spPr>
          <a:xfrm>
            <a:off x="22637751" y="15537875"/>
            <a:ext cx="20293329" cy="5632311"/>
          </a:xfrm>
          <a:prstGeom prst="rect">
            <a:avLst/>
          </a:prstGeom>
        </p:spPr>
        <p:txBody>
          <a:bodyPr wrap="square">
            <a:spAutoFit/>
          </a:bodyPr>
          <a:lstStyle/>
          <a:p>
            <a:pPr algn="just"/>
            <a:r>
              <a:rPr lang="en-GB" sz="4000" dirty="0" smtClean="0">
                <a:latin typeface="Times New Roman" pitchFamily="18" charset="0"/>
                <a:cs typeface="Times New Roman" pitchFamily="18" charset="0"/>
              </a:rPr>
              <a:t>The research studies urban oil drilling in four locations around the world: </a:t>
            </a:r>
            <a:r>
              <a:rPr lang="en-GB" sz="4000" dirty="0" smtClean="0">
                <a:solidFill>
                  <a:srgbClr val="FF0000"/>
                </a:solidFill>
                <a:latin typeface="Times New Roman" pitchFamily="18" charset="0"/>
                <a:cs typeface="Times New Roman" pitchFamily="18" charset="0"/>
              </a:rPr>
              <a:t>Los Angeles (California), Houston (Texas) in US, London (UK), Mumbai (India), where drilling is contested by social movements</a:t>
            </a:r>
            <a:endParaRPr lang="en-GB" sz="4000" dirty="0" smtClean="0">
              <a:latin typeface="Times New Roman" pitchFamily="18" charset="0"/>
              <a:cs typeface="Times New Roman" pitchFamily="18" charset="0"/>
            </a:endParaRPr>
          </a:p>
          <a:p>
            <a:pPr algn="just"/>
            <a:endParaRPr lang="en-GB" sz="4000" dirty="0" smtClean="0">
              <a:latin typeface="Times New Roman" pitchFamily="18" charset="0"/>
              <a:cs typeface="Times New Roman" pitchFamily="18" charset="0"/>
            </a:endParaRPr>
          </a:p>
          <a:p>
            <a:pPr algn="just"/>
            <a:r>
              <a:rPr lang="en-GB" sz="4000" dirty="0" smtClean="0">
                <a:latin typeface="Times New Roman" pitchFamily="18" charset="0"/>
                <a:cs typeface="Times New Roman" pitchFamily="18" charset="0"/>
              </a:rPr>
              <a:t>The four cities are analyzed and compared, based on the above factors: </a:t>
            </a:r>
            <a:r>
              <a:rPr lang="en-GB" sz="4000" dirty="0" smtClean="0">
                <a:solidFill>
                  <a:srgbClr val="FF0000"/>
                </a:solidFill>
                <a:latin typeface="Times New Roman" pitchFamily="18" charset="0"/>
                <a:cs typeface="Times New Roman" pitchFamily="18" charset="0"/>
              </a:rPr>
              <a:t>location of the oil fields</a:t>
            </a:r>
            <a:r>
              <a:rPr lang="en-GB" sz="4000" dirty="0" smtClean="0">
                <a:latin typeface="Times New Roman" pitchFamily="18" charset="0"/>
                <a:cs typeface="Times New Roman" pitchFamily="18" charset="0"/>
              </a:rPr>
              <a:t>, </a:t>
            </a:r>
            <a:r>
              <a:rPr lang="en-GB" sz="4000" dirty="0" smtClean="0">
                <a:solidFill>
                  <a:srgbClr val="FF0000"/>
                </a:solidFill>
                <a:latin typeface="Times New Roman" pitchFamily="18" charset="0"/>
                <a:cs typeface="Times New Roman" pitchFamily="18" charset="0"/>
              </a:rPr>
              <a:t>impact on the community</a:t>
            </a:r>
            <a:r>
              <a:rPr lang="en-GB" sz="4000" dirty="0" smtClean="0">
                <a:latin typeface="Times New Roman" pitchFamily="18" charset="0"/>
                <a:cs typeface="Times New Roman" pitchFamily="18" charset="0"/>
              </a:rPr>
              <a:t>, which includes health impact and socio-economic impacts, type of community living nearby the oilfields, response of the communities living nearby, the </a:t>
            </a:r>
            <a:r>
              <a:rPr lang="en-GB" sz="4000" dirty="0" smtClean="0">
                <a:solidFill>
                  <a:srgbClr val="FF0000"/>
                </a:solidFill>
                <a:latin typeface="Times New Roman" pitchFamily="18" charset="0"/>
                <a:cs typeface="Times New Roman" pitchFamily="18" charset="0"/>
              </a:rPr>
              <a:t>impacts on the environment</a:t>
            </a:r>
            <a:r>
              <a:rPr lang="en-GB" sz="4000" dirty="0" smtClean="0">
                <a:latin typeface="Times New Roman" pitchFamily="18" charset="0"/>
                <a:cs typeface="Times New Roman" pitchFamily="18" charset="0"/>
              </a:rPr>
              <a:t> including water, air and land, and </a:t>
            </a:r>
            <a:r>
              <a:rPr lang="en-GB" sz="4000" dirty="0" smtClean="0">
                <a:solidFill>
                  <a:srgbClr val="FF0000"/>
                </a:solidFill>
                <a:latin typeface="Times New Roman" pitchFamily="18" charset="0"/>
                <a:cs typeface="Times New Roman" pitchFamily="18" charset="0"/>
              </a:rPr>
              <a:t>response of the Oil Industry and Government</a:t>
            </a:r>
            <a:r>
              <a:rPr lang="en-GB" sz="4000" dirty="0" smtClean="0">
                <a:latin typeface="Times New Roman" pitchFamily="18" charset="0"/>
                <a:cs typeface="Times New Roman" pitchFamily="18" charset="0"/>
              </a:rPr>
              <a:t> to the issues raised up due to urban oil drilling.</a:t>
            </a:r>
            <a:endParaRPr lang="en-GB" sz="4000" dirty="0">
              <a:latin typeface="Times New Roman" pitchFamily="18" charset="0"/>
              <a:cs typeface="Times New Roman" pitchFamily="18" charset="0"/>
            </a:endParaRPr>
          </a:p>
        </p:txBody>
      </p:sp>
      <p:sp>
        <p:nvSpPr>
          <p:cNvPr id="18" name="Rectangle 17"/>
          <p:cNvSpPr/>
          <p:nvPr/>
        </p:nvSpPr>
        <p:spPr>
          <a:xfrm>
            <a:off x="822960" y="7640608"/>
            <a:ext cx="20665440" cy="14342388"/>
          </a:xfrm>
          <a:prstGeom prst="rect">
            <a:avLst/>
          </a:prstGeom>
        </p:spPr>
        <p:txBody>
          <a:bodyPr wrap="square">
            <a:spAutoFit/>
          </a:bodyPr>
          <a:lstStyle/>
          <a:p>
            <a:pPr algn="just">
              <a:buFont typeface="Wingdings" pitchFamily="2" charset="2"/>
              <a:buChar char="Ø"/>
            </a:pPr>
            <a:r>
              <a:rPr lang="en-GB" sz="5400" dirty="0" smtClean="0">
                <a:latin typeface="Times New Roman" pitchFamily="18" charset="0"/>
                <a:cs typeface="Times New Roman" pitchFamily="18" charset="0"/>
              </a:rPr>
              <a:t> Urban Oil Drilling is an </a:t>
            </a:r>
            <a:r>
              <a:rPr lang="en-GB" sz="5400" dirty="0" smtClean="0">
                <a:solidFill>
                  <a:srgbClr val="FF0000"/>
                </a:solidFill>
                <a:latin typeface="Times New Roman" pitchFamily="18" charset="0"/>
                <a:cs typeface="Times New Roman" pitchFamily="18" charset="0"/>
              </a:rPr>
              <a:t>Environmental Justice </a:t>
            </a:r>
            <a:r>
              <a:rPr lang="en-GB" sz="5400" dirty="0" smtClean="0">
                <a:latin typeface="Times New Roman" pitchFamily="18" charset="0"/>
                <a:cs typeface="Times New Roman" pitchFamily="18" charset="0"/>
              </a:rPr>
              <a:t>Issue.</a:t>
            </a:r>
          </a:p>
          <a:p>
            <a:pPr algn="just">
              <a:buFont typeface="Wingdings" pitchFamily="2" charset="2"/>
              <a:buChar char="Ø"/>
            </a:pPr>
            <a:endParaRPr lang="en-GB" sz="2000" dirty="0" smtClean="0">
              <a:latin typeface="Times New Roman" pitchFamily="18" charset="0"/>
              <a:cs typeface="Times New Roman" pitchFamily="18" charset="0"/>
            </a:endParaRPr>
          </a:p>
          <a:p>
            <a:pPr algn="just">
              <a:buFont typeface="Wingdings" pitchFamily="2" charset="2"/>
              <a:buChar char="Ø"/>
            </a:pPr>
            <a:r>
              <a:rPr lang="en-GB" sz="5400" dirty="0" smtClean="0">
                <a:latin typeface="Times New Roman" pitchFamily="18" charset="0"/>
                <a:cs typeface="Times New Roman" pitchFamily="18" charset="0"/>
              </a:rPr>
              <a:t> It affects the </a:t>
            </a:r>
            <a:r>
              <a:rPr lang="en-GB" sz="5400" dirty="0" smtClean="0">
                <a:solidFill>
                  <a:srgbClr val="FF0000"/>
                </a:solidFill>
                <a:latin typeface="Times New Roman" pitchFamily="18" charset="0"/>
                <a:cs typeface="Times New Roman" pitchFamily="18" charset="0"/>
              </a:rPr>
              <a:t>low-income</a:t>
            </a:r>
            <a:r>
              <a:rPr lang="en-GB" sz="5400" dirty="0" smtClean="0">
                <a:latin typeface="Times New Roman" pitchFamily="18" charset="0"/>
                <a:cs typeface="Times New Roman" pitchFamily="18" charset="0"/>
              </a:rPr>
              <a:t> communities and further deteriorates their condition.</a:t>
            </a:r>
          </a:p>
          <a:p>
            <a:pPr algn="just">
              <a:buFont typeface="Wingdings" pitchFamily="2" charset="2"/>
              <a:buChar char="Ø"/>
            </a:pPr>
            <a:endParaRPr lang="en-GB" sz="2000" dirty="0" smtClean="0">
              <a:latin typeface="Times New Roman" pitchFamily="18" charset="0"/>
              <a:cs typeface="Times New Roman" pitchFamily="18" charset="0"/>
            </a:endParaRPr>
          </a:p>
          <a:p>
            <a:pPr algn="just">
              <a:buFont typeface="Wingdings" pitchFamily="2" charset="2"/>
              <a:buChar char="Ø"/>
            </a:pPr>
            <a:r>
              <a:rPr lang="en-GB" sz="5400" dirty="0" smtClean="0">
                <a:latin typeface="Times New Roman" pitchFamily="18" charset="0"/>
                <a:cs typeface="Times New Roman" pitchFamily="18" charset="0"/>
              </a:rPr>
              <a:t> Drilling has affected the </a:t>
            </a:r>
            <a:r>
              <a:rPr lang="en-GB" sz="5400" dirty="0" smtClean="0">
                <a:solidFill>
                  <a:srgbClr val="FF0000"/>
                </a:solidFill>
                <a:latin typeface="Times New Roman" pitchFamily="18" charset="0"/>
                <a:cs typeface="Times New Roman" pitchFamily="18" charset="0"/>
              </a:rPr>
              <a:t>land prices</a:t>
            </a:r>
            <a:r>
              <a:rPr lang="en-GB" sz="5400" dirty="0" smtClean="0">
                <a:latin typeface="Times New Roman" pitchFamily="18" charset="0"/>
                <a:cs typeface="Times New Roman" pitchFamily="18" charset="0"/>
              </a:rPr>
              <a:t>,  as it leads the land to be devoid of any nutrients.</a:t>
            </a:r>
          </a:p>
          <a:p>
            <a:pPr algn="just"/>
            <a:endParaRPr lang="en-GB" sz="2000" dirty="0" smtClean="0">
              <a:latin typeface="Times New Roman" pitchFamily="18" charset="0"/>
              <a:cs typeface="Times New Roman" pitchFamily="18" charset="0"/>
            </a:endParaRPr>
          </a:p>
          <a:p>
            <a:pPr algn="just">
              <a:buFont typeface="Wingdings" pitchFamily="2" charset="2"/>
              <a:buChar char="Ø"/>
            </a:pPr>
            <a:r>
              <a:rPr lang="en-GB" sz="5400" dirty="0" smtClean="0">
                <a:latin typeface="Times New Roman" pitchFamily="18" charset="0"/>
                <a:cs typeface="Times New Roman" pitchFamily="18" charset="0"/>
              </a:rPr>
              <a:t> Oil drilling in the middle of urban communities </a:t>
            </a:r>
            <a:r>
              <a:rPr lang="en-GB" sz="5400" dirty="0" smtClean="0">
                <a:solidFill>
                  <a:srgbClr val="FF0000"/>
                </a:solidFill>
                <a:latin typeface="Times New Roman" pitchFamily="18" charset="0"/>
                <a:cs typeface="Times New Roman" pitchFamily="18" charset="0"/>
              </a:rPr>
              <a:t>magnifies  the potential damage due to high population density</a:t>
            </a:r>
            <a:r>
              <a:rPr lang="en-GB" sz="5400" dirty="0" smtClean="0">
                <a:latin typeface="Times New Roman" pitchFamily="18" charset="0"/>
                <a:cs typeface="Times New Roman" pitchFamily="18" charset="0"/>
              </a:rPr>
              <a:t>: Drilling sites are subjected to high seismic activities.</a:t>
            </a:r>
          </a:p>
          <a:p>
            <a:pPr algn="just">
              <a:buFont typeface="Wingdings" pitchFamily="2" charset="2"/>
              <a:buChar char="Ø"/>
            </a:pPr>
            <a:endParaRPr lang="en-GB" sz="2000" dirty="0" smtClean="0">
              <a:latin typeface="Times New Roman" pitchFamily="18" charset="0"/>
              <a:cs typeface="Times New Roman" pitchFamily="18" charset="0"/>
            </a:endParaRPr>
          </a:p>
          <a:p>
            <a:pPr algn="just">
              <a:buFont typeface="Wingdings" pitchFamily="2" charset="2"/>
              <a:buChar char="Ø"/>
            </a:pPr>
            <a:r>
              <a:rPr lang="en-GB" sz="5400" dirty="0" smtClean="0">
                <a:latin typeface="Times New Roman" pitchFamily="18" charset="0"/>
                <a:cs typeface="Times New Roman" pitchFamily="18" charset="0"/>
              </a:rPr>
              <a:t> Drilling sites have reported presence of hazardous chemicals in the water, and toxins in the air</a:t>
            </a:r>
          </a:p>
          <a:p>
            <a:pPr algn="just">
              <a:buFont typeface="Wingdings" pitchFamily="2" charset="2"/>
              <a:buChar char="Ø"/>
            </a:pPr>
            <a:endParaRPr lang="en-GB" sz="2000" dirty="0" smtClean="0">
              <a:latin typeface="Times New Roman" pitchFamily="18" charset="0"/>
              <a:cs typeface="Times New Roman" pitchFamily="18" charset="0"/>
            </a:endParaRPr>
          </a:p>
          <a:p>
            <a:pPr algn="just">
              <a:buFont typeface="Wingdings" pitchFamily="2" charset="2"/>
              <a:buChar char="Ø"/>
            </a:pPr>
            <a:r>
              <a:rPr lang="en-GB" sz="5400" dirty="0" smtClean="0">
                <a:latin typeface="Times New Roman" pitchFamily="18" charset="0"/>
                <a:cs typeface="Times New Roman" pitchFamily="18" charset="0"/>
              </a:rPr>
              <a:t> Today, Oil Industry is not able to balance the </a:t>
            </a:r>
            <a:r>
              <a:rPr lang="en-GB" sz="5400" dirty="0" smtClean="0">
                <a:solidFill>
                  <a:srgbClr val="FF0000"/>
                </a:solidFill>
                <a:latin typeface="Times New Roman" pitchFamily="18" charset="0"/>
                <a:cs typeface="Times New Roman" pitchFamily="18" charset="0"/>
              </a:rPr>
              <a:t>falling oil production with its high demand</a:t>
            </a:r>
            <a:r>
              <a:rPr lang="en-GB" sz="5400" dirty="0" smtClean="0">
                <a:latin typeface="Times New Roman" pitchFamily="18" charset="0"/>
                <a:cs typeface="Times New Roman" pitchFamily="18" charset="0"/>
              </a:rPr>
              <a:t> due to depleting oil quantities in existing sources, and  so there is a rapid increase in drilling activities in  the urban areas, as companies are finding any feasible place to tap the oil potential.</a:t>
            </a:r>
          </a:p>
          <a:p>
            <a:pPr>
              <a:buFont typeface="Wingdings" pitchFamily="2" charset="2"/>
              <a:buChar char="Ø"/>
            </a:pPr>
            <a:endParaRPr lang="en-GB" sz="6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489597" y="533227"/>
            <a:ext cx="4291676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9597" y="21415547"/>
            <a:ext cx="428447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334357" y="533227"/>
            <a:ext cx="0" cy="208823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9597" y="533227"/>
            <a:ext cx="0" cy="2088232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47932" y="19522440"/>
            <a:ext cx="42804861" cy="912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4360" y="9464040"/>
            <a:ext cx="42758433" cy="152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950363" y="533228"/>
            <a:ext cx="0" cy="18989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8640" y="609600"/>
            <a:ext cx="1417320" cy="1231106"/>
          </a:xfrm>
          <a:prstGeom prst="rect">
            <a:avLst/>
          </a:prstGeom>
          <a:noFill/>
        </p:spPr>
        <p:txBody>
          <a:bodyPr wrap="square" rtlCol="0">
            <a:spAutoFit/>
          </a:bodyPr>
          <a:lstStyle/>
          <a:p>
            <a:r>
              <a:rPr lang="en-GB" dirty="0" smtClean="0">
                <a:latin typeface="Times New Roman" pitchFamily="18" charset="0"/>
                <a:cs typeface="Times New Roman" pitchFamily="18" charset="0"/>
              </a:rPr>
              <a:t>  3</a:t>
            </a:r>
            <a:endParaRPr lang="en-GB" dirty="0">
              <a:latin typeface="Times New Roman" pitchFamily="18" charset="0"/>
              <a:cs typeface="Times New Roman" pitchFamily="18" charset="0"/>
            </a:endParaRPr>
          </a:p>
        </p:txBody>
      </p:sp>
      <p:sp>
        <p:nvSpPr>
          <p:cNvPr id="31" name="TextBox 30"/>
          <p:cNvSpPr txBox="1"/>
          <p:nvPr/>
        </p:nvSpPr>
        <p:spPr>
          <a:xfrm>
            <a:off x="21950363" y="655320"/>
            <a:ext cx="1417320" cy="1231106"/>
          </a:xfrm>
          <a:prstGeom prst="rect">
            <a:avLst/>
          </a:prstGeom>
          <a:noFill/>
        </p:spPr>
        <p:txBody>
          <a:bodyPr wrap="square" rtlCol="0">
            <a:spAutoFit/>
          </a:bodyPr>
          <a:lstStyle/>
          <a:p>
            <a:r>
              <a:rPr lang="en-GB" dirty="0" smtClean="0">
                <a:latin typeface="Times New Roman" pitchFamily="18" charset="0"/>
                <a:cs typeface="Times New Roman" pitchFamily="18" charset="0"/>
              </a:rPr>
              <a:t>  4</a:t>
            </a:r>
            <a:endParaRPr lang="en-GB" dirty="0">
              <a:latin typeface="Times New Roman" pitchFamily="18" charset="0"/>
              <a:cs typeface="Times New Roman" pitchFamily="18" charset="0"/>
            </a:endParaRPr>
          </a:p>
        </p:txBody>
      </p:sp>
      <p:sp>
        <p:nvSpPr>
          <p:cNvPr id="32" name="TextBox 31"/>
          <p:cNvSpPr txBox="1"/>
          <p:nvPr/>
        </p:nvSpPr>
        <p:spPr>
          <a:xfrm>
            <a:off x="0" y="9743282"/>
            <a:ext cx="1783080" cy="1231106"/>
          </a:xfrm>
          <a:prstGeom prst="rect">
            <a:avLst/>
          </a:prstGeom>
          <a:noFill/>
        </p:spPr>
        <p:txBody>
          <a:bodyPr wrap="square" rtlCol="0">
            <a:spAutoFit/>
          </a:bodyPr>
          <a:lstStyle/>
          <a:p>
            <a:r>
              <a:rPr lang="en-GB" dirty="0" smtClean="0">
                <a:latin typeface="Times New Roman" pitchFamily="18" charset="0"/>
                <a:cs typeface="Times New Roman" pitchFamily="18" charset="0"/>
              </a:rPr>
              <a:t>    5</a:t>
            </a:r>
            <a:endParaRPr lang="en-GB" dirty="0">
              <a:latin typeface="Times New Roman" pitchFamily="18" charset="0"/>
              <a:cs typeface="Times New Roman" pitchFamily="18" charset="0"/>
            </a:endParaRPr>
          </a:p>
        </p:txBody>
      </p:sp>
      <p:sp>
        <p:nvSpPr>
          <p:cNvPr id="33" name="TextBox 32"/>
          <p:cNvSpPr txBox="1"/>
          <p:nvPr/>
        </p:nvSpPr>
        <p:spPr>
          <a:xfrm>
            <a:off x="21950363" y="9743282"/>
            <a:ext cx="1417320" cy="1231106"/>
          </a:xfrm>
          <a:prstGeom prst="rect">
            <a:avLst/>
          </a:prstGeom>
          <a:noFill/>
        </p:spPr>
        <p:txBody>
          <a:bodyPr wrap="square" rtlCol="0">
            <a:spAutoFit/>
          </a:bodyPr>
          <a:lstStyle/>
          <a:p>
            <a:r>
              <a:rPr lang="en-GB" dirty="0" smtClean="0">
                <a:latin typeface="Times New Roman" pitchFamily="18" charset="0"/>
                <a:cs typeface="Times New Roman" pitchFamily="18" charset="0"/>
              </a:rPr>
              <a:t>  6</a:t>
            </a:r>
            <a:endParaRPr lang="en-GB" dirty="0">
              <a:latin typeface="Times New Roman" pitchFamily="18" charset="0"/>
              <a:cs typeface="Times New Roman" pitchFamily="18" charset="0"/>
            </a:endParaRPr>
          </a:p>
        </p:txBody>
      </p:sp>
      <p:sp>
        <p:nvSpPr>
          <p:cNvPr id="14" name="TextBox 13"/>
          <p:cNvSpPr txBox="1"/>
          <p:nvPr/>
        </p:nvSpPr>
        <p:spPr>
          <a:xfrm>
            <a:off x="594360" y="19659600"/>
            <a:ext cx="20436840" cy="1692771"/>
          </a:xfrm>
          <a:prstGeom prst="rect">
            <a:avLst/>
          </a:prstGeom>
          <a:noFill/>
        </p:spPr>
        <p:txBody>
          <a:bodyPr wrap="square" rtlCol="0">
            <a:spAutoFit/>
          </a:bodyPr>
          <a:lstStyle/>
          <a:p>
            <a:r>
              <a:rPr lang="en-GB" sz="6000" b="1" dirty="0" smtClean="0">
                <a:latin typeface="Times New Roman" pitchFamily="18" charset="0"/>
                <a:cs typeface="Times New Roman" pitchFamily="18" charset="0"/>
              </a:rPr>
              <a:t>Contact Details :</a:t>
            </a:r>
          </a:p>
          <a:p>
            <a:r>
              <a:rPr lang="en-GB" sz="4400" dirty="0" err="1" smtClean="0">
                <a:latin typeface="Times New Roman" pitchFamily="18" charset="0"/>
                <a:cs typeface="Times New Roman" pitchFamily="18" charset="0"/>
              </a:rPr>
              <a:t>Isha</a:t>
            </a:r>
            <a:r>
              <a:rPr lang="en-GB" sz="4400" dirty="0" smtClean="0">
                <a:latin typeface="Times New Roman" pitchFamily="18" charset="0"/>
                <a:cs typeface="Times New Roman" pitchFamily="18" charset="0"/>
              </a:rPr>
              <a:t> </a:t>
            </a:r>
            <a:r>
              <a:rPr lang="en-GB" sz="4400" dirty="0" err="1" smtClean="0">
                <a:latin typeface="Times New Roman" pitchFamily="18" charset="0"/>
                <a:cs typeface="Times New Roman" pitchFamily="18" charset="0"/>
              </a:rPr>
              <a:t>Chaturvedi</a:t>
            </a:r>
            <a:r>
              <a:rPr lang="en-GB" sz="4400" dirty="0" smtClean="0">
                <a:latin typeface="Times New Roman" pitchFamily="18" charset="0"/>
                <a:cs typeface="Times New Roman" pitchFamily="18" charset="0"/>
              </a:rPr>
              <a:t> : </a:t>
            </a:r>
            <a:r>
              <a:rPr lang="en-GB" sz="4400" dirty="0" smtClean="0">
                <a:latin typeface="Times New Roman" pitchFamily="18" charset="0"/>
                <a:cs typeface="Times New Roman" pitchFamily="18" charset="0"/>
                <a:hlinkClick r:id="rId2"/>
              </a:rPr>
              <a:t>ichaturvedi@stu.ust.hk</a:t>
            </a:r>
            <a:r>
              <a:rPr lang="en-GB" sz="4400" dirty="0" smtClean="0">
                <a:latin typeface="Times New Roman" pitchFamily="18" charset="0"/>
                <a:cs typeface="Times New Roman" pitchFamily="18" charset="0"/>
              </a:rPr>
              <a:t>; Prof </a:t>
            </a:r>
            <a:r>
              <a:rPr lang="en-GB" sz="4400" dirty="0" err="1" smtClean="0">
                <a:latin typeface="Times New Roman" pitchFamily="18" charset="0"/>
                <a:cs typeface="Times New Roman" pitchFamily="18" charset="0"/>
              </a:rPr>
              <a:t>Bhavna</a:t>
            </a:r>
            <a:r>
              <a:rPr lang="en-GB" sz="4400" dirty="0" smtClean="0">
                <a:latin typeface="Times New Roman" pitchFamily="18" charset="0"/>
                <a:cs typeface="Times New Roman" pitchFamily="18" charset="0"/>
              </a:rPr>
              <a:t> </a:t>
            </a:r>
            <a:r>
              <a:rPr lang="en-GB" sz="4400" dirty="0" err="1" smtClean="0">
                <a:latin typeface="Times New Roman" pitchFamily="18" charset="0"/>
                <a:cs typeface="Times New Roman" pitchFamily="18" charset="0"/>
              </a:rPr>
              <a:t>Shamasunder</a:t>
            </a:r>
            <a:r>
              <a:rPr lang="en-GB" sz="4400" dirty="0" smtClean="0">
                <a:latin typeface="Times New Roman" pitchFamily="18" charset="0"/>
                <a:cs typeface="Times New Roman" pitchFamily="18" charset="0"/>
              </a:rPr>
              <a:t> : </a:t>
            </a:r>
            <a:r>
              <a:rPr lang="en-GB" sz="4400" dirty="0" smtClean="0">
                <a:latin typeface="Times New Roman" pitchFamily="18" charset="0"/>
                <a:cs typeface="Times New Roman" pitchFamily="18" charset="0"/>
                <a:hlinkClick r:id="rId3"/>
              </a:rPr>
              <a:t>bhavna@oxy.edu</a:t>
            </a:r>
            <a:r>
              <a:rPr lang="en-GB" sz="4400" dirty="0" smtClean="0"/>
              <a:t> </a:t>
            </a:r>
            <a:endParaRPr lang="en-GB" sz="4400" b="1" dirty="0" smtClean="0">
              <a:latin typeface="Times New Roman" pitchFamily="18" charset="0"/>
              <a:cs typeface="Times New Roman" pitchFamily="18" charset="0"/>
            </a:endParaRPr>
          </a:p>
        </p:txBody>
      </p:sp>
      <p:sp>
        <p:nvSpPr>
          <p:cNvPr id="15" name="Rectangle 14"/>
          <p:cNvSpPr/>
          <p:nvPr/>
        </p:nvSpPr>
        <p:spPr>
          <a:xfrm>
            <a:off x="1758553" y="620475"/>
            <a:ext cx="6882527" cy="1231106"/>
          </a:xfrm>
          <a:prstGeom prst="rect">
            <a:avLst/>
          </a:prstGeom>
        </p:spPr>
        <p:txBody>
          <a:bodyPr wrap="square">
            <a:spAutoFit/>
          </a:bodyPr>
          <a:lstStyle/>
          <a:p>
            <a:r>
              <a:rPr lang="en-GB" b="1" dirty="0" smtClean="0"/>
              <a:t>Los Angeles, US</a:t>
            </a:r>
            <a:endParaRPr lang="en-GB" b="1" dirty="0"/>
          </a:p>
        </p:txBody>
      </p:sp>
      <p:sp>
        <p:nvSpPr>
          <p:cNvPr id="17" name="Rectangle 16"/>
          <p:cNvSpPr/>
          <p:nvPr/>
        </p:nvSpPr>
        <p:spPr>
          <a:xfrm>
            <a:off x="23125033" y="589995"/>
            <a:ext cx="6882527" cy="1231106"/>
          </a:xfrm>
          <a:prstGeom prst="rect">
            <a:avLst/>
          </a:prstGeom>
        </p:spPr>
        <p:txBody>
          <a:bodyPr wrap="square">
            <a:spAutoFit/>
          </a:bodyPr>
          <a:lstStyle/>
          <a:p>
            <a:r>
              <a:rPr lang="en-GB" b="1" dirty="0" smtClean="0"/>
              <a:t>Houston, US</a:t>
            </a:r>
            <a:endParaRPr lang="en-GB" b="1" dirty="0"/>
          </a:p>
        </p:txBody>
      </p:sp>
      <p:sp>
        <p:nvSpPr>
          <p:cNvPr id="18" name="Rectangle 17"/>
          <p:cNvSpPr/>
          <p:nvPr/>
        </p:nvSpPr>
        <p:spPr>
          <a:xfrm>
            <a:off x="1743313" y="9743282"/>
            <a:ext cx="6882527" cy="1231106"/>
          </a:xfrm>
          <a:prstGeom prst="rect">
            <a:avLst/>
          </a:prstGeom>
        </p:spPr>
        <p:txBody>
          <a:bodyPr wrap="square">
            <a:spAutoFit/>
          </a:bodyPr>
          <a:lstStyle/>
          <a:p>
            <a:r>
              <a:rPr lang="en-GB" b="1" dirty="0" smtClean="0"/>
              <a:t>Mumbai, India</a:t>
            </a:r>
            <a:endParaRPr lang="en-GB" b="1" dirty="0"/>
          </a:p>
        </p:txBody>
      </p:sp>
      <p:sp>
        <p:nvSpPr>
          <p:cNvPr id="19" name="Rectangle 18"/>
          <p:cNvSpPr/>
          <p:nvPr/>
        </p:nvSpPr>
        <p:spPr>
          <a:xfrm>
            <a:off x="23155513" y="9743282"/>
            <a:ext cx="6882527" cy="1231106"/>
          </a:xfrm>
          <a:prstGeom prst="rect">
            <a:avLst/>
          </a:prstGeom>
        </p:spPr>
        <p:txBody>
          <a:bodyPr wrap="square">
            <a:spAutoFit/>
          </a:bodyPr>
          <a:lstStyle/>
          <a:p>
            <a:r>
              <a:rPr lang="en-GB" b="1" dirty="0" smtClean="0"/>
              <a:t>London, UK</a:t>
            </a:r>
            <a:endParaRPr lang="en-GB" b="1" dirty="0"/>
          </a:p>
        </p:txBody>
      </p:sp>
      <p:sp>
        <p:nvSpPr>
          <p:cNvPr id="21" name="Rectangle 20"/>
          <p:cNvSpPr/>
          <p:nvPr/>
        </p:nvSpPr>
        <p:spPr>
          <a:xfrm>
            <a:off x="893483" y="8667195"/>
            <a:ext cx="9701117" cy="523220"/>
          </a:xfrm>
          <a:prstGeom prst="rect">
            <a:avLst/>
          </a:prstGeom>
        </p:spPr>
        <p:txBody>
          <a:bodyPr wrap="none">
            <a:spAutoFit/>
          </a:bodyPr>
          <a:lstStyle/>
          <a:p>
            <a:r>
              <a:rPr lang="en-GB" sz="2800" dirty="0" smtClean="0">
                <a:latin typeface="Times New Roman" pitchFamily="18" charset="0"/>
                <a:cs typeface="Times New Roman" pitchFamily="18" charset="0"/>
              </a:rPr>
              <a:t>Map of active oil and gas wells in Los Angeles (Source: DOGGR)</a:t>
            </a:r>
            <a:endParaRPr lang="en-GB" sz="2800" dirty="0">
              <a:latin typeface="Times New Roman" pitchFamily="18" charset="0"/>
              <a:cs typeface="Times New Roman" pitchFamily="18" charset="0"/>
            </a:endParaRPr>
          </a:p>
        </p:txBody>
      </p:sp>
      <p:pic>
        <p:nvPicPr>
          <p:cNvPr id="1026" name="Picture 2" descr="A map of active oil and gas wells in Los Angeles. (Source: DOGGR)"/>
          <p:cNvPicPr>
            <a:picLocks noChangeAspect="1" noChangeArrowheads="1"/>
          </p:cNvPicPr>
          <p:nvPr/>
        </p:nvPicPr>
        <p:blipFill>
          <a:blip r:embed="rId4" cstate="print"/>
          <a:srcRect/>
          <a:stretch>
            <a:fillRect/>
          </a:stretch>
        </p:blipFill>
        <p:spPr bwMode="auto">
          <a:xfrm>
            <a:off x="1161415" y="1965960"/>
            <a:ext cx="8942705" cy="6741961"/>
          </a:xfrm>
          <a:prstGeom prst="rect">
            <a:avLst/>
          </a:prstGeom>
          <a:noFill/>
        </p:spPr>
      </p:pic>
      <p:sp>
        <p:nvSpPr>
          <p:cNvPr id="23" name="Rectangle 22"/>
          <p:cNvSpPr/>
          <p:nvPr/>
        </p:nvSpPr>
        <p:spPr>
          <a:xfrm>
            <a:off x="10517188" y="936674"/>
            <a:ext cx="11016932" cy="8125301"/>
          </a:xfrm>
          <a:prstGeom prst="rect">
            <a:avLst/>
          </a:prstGeom>
        </p:spPr>
        <p:txBody>
          <a:bodyPr wrap="square">
            <a:spAutoFit/>
          </a:bodyPr>
          <a:lstStyle/>
          <a:p>
            <a:pPr algn="just">
              <a:buFont typeface="Wingdings" pitchFamily="2" charset="2"/>
              <a:buChar char="Ø"/>
            </a:pPr>
            <a:r>
              <a:rPr lang="en-GB" sz="4000" dirty="0" smtClean="0">
                <a:latin typeface="Times New Roman" pitchFamily="18" charset="0"/>
                <a:cs typeface="Times New Roman" pitchFamily="18" charset="0"/>
              </a:rPr>
              <a:t>Los Angeles sits directly atop the </a:t>
            </a:r>
            <a:r>
              <a:rPr lang="en-GB" sz="4000" dirty="0" smtClean="0">
                <a:solidFill>
                  <a:srgbClr val="FF0000"/>
                </a:solidFill>
                <a:latin typeface="Times New Roman" pitchFamily="18" charset="0"/>
                <a:cs typeface="Times New Roman" pitchFamily="18" charset="0"/>
              </a:rPr>
              <a:t>nation’s largest urban oil field.</a:t>
            </a:r>
          </a:p>
          <a:p>
            <a:pPr algn="just"/>
            <a:endParaRPr lang="en-GB" sz="1400" dirty="0" smtClean="0">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70% of the 5,194 active oil wells in LA are located within 1500 feet of sensitive land use areas like homes, schools, </a:t>
            </a:r>
            <a:r>
              <a:rPr lang="en-GB" sz="4000" smtClean="0">
                <a:latin typeface="Times New Roman" pitchFamily="18" charset="0"/>
                <a:cs typeface="Times New Roman" pitchFamily="18" charset="0"/>
              </a:rPr>
              <a:t>and hospitals.</a:t>
            </a:r>
            <a:endParaRPr lang="en-GB" sz="4000" dirty="0" smtClean="0">
              <a:latin typeface="Times New Roman" pitchFamily="18" charset="0"/>
              <a:cs typeface="Times New Roman" pitchFamily="18" charset="0"/>
            </a:endParaRPr>
          </a:p>
          <a:p>
            <a:pPr algn="just">
              <a:buFont typeface="Wingdings" pitchFamily="2" charset="2"/>
              <a:buChar char="Ø"/>
            </a:pPr>
            <a:endParaRPr lang="en-GB" sz="1400" dirty="0" smtClean="0">
              <a:latin typeface="Times New Roman" pitchFamily="18" charset="0"/>
              <a:cs typeface="Times New Roman" pitchFamily="18" charset="0"/>
            </a:endParaRPr>
          </a:p>
          <a:p>
            <a:pPr algn="just">
              <a:buFont typeface="Wingdings" pitchFamily="2" charset="2"/>
              <a:buChar char="Ø"/>
            </a:pPr>
            <a:r>
              <a:rPr lang="en-GB" sz="4000" dirty="0" smtClean="0">
                <a:solidFill>
                  <a:srgbClr val="FF0000"/>
                </a:solidFill>
                <a:latin typeface="Times New Roman" pitchFamily="18" charset="0"/>
                <a:cs typeface="Times New Roman" pitchFamily="18" charset="0"/>
              </a:rPr>
              <a:t>Sixty-seven percent of Angelinos </a:t>
            </a:r>
            <a:r>
              <a:rPr lang="en-GB" sz="4000" dirty="0" smtClean="0">
                <a:latin typeface="Times New Roman" pitchFamily="18" charset="0"/>
                <a:cs typeface="Times New Roman" pitchFamily="18" charset="0"/>
              </a:rPr>
              <a:t>who live within a quarter mile of an oil or gas well are </a:t>
            </a:r>
            <a:r>
              <a:rPr lang="en-GB" sz="4000" dirty="0" smtClean="0">
                <a:solidFill>
                  <a:srgbClr val="FF0000"/>
                </a:solidFill>
                <a:latin typeface="Times New Roman" pitchFamily="18" charset="0"/>
                <a:cs typeface="Times New Roman" pitchFamily="18" charset="0"/>
              </a:rPr>
              <a:t>Hispanic/Latino</a:t>
            </a:r>
            <a:r>
              <a:rPr lang="en-GB" sz="4000" dirty="0" smtClean="0">
                <a:latin typeface="Times New Roman" pitchFamily="18" charset="0"/>
                <a:cs typeface="Times New Roman" pitchFamily="18" charset="0"/>
              </a:rPr>
              <a:t>, and these communities often struggle with the negative health impacts of air pollution and toxic waste.</a:t>
            </a:r>
          </a:p>
          <a:p>
            <a:pPr algn="just">
              <a:buFont typeface="Wingdings" pitchFamily="2" charset="2"/>
              <a:buChar char="Ø"/>
            </a:pPr>
            <a:endParaRPr lang="en-GB" sz="1400" dirty="0" smtClean="0">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Main Companies in Operation: Freeport </a:t>
            </a:r>
            <a:r>
              <a:rPr lang="en-GB" sz="4000" dirty="0" err="1" smtClean="0">
                <a:latin typeface="Times New Roman" pitchFamily="18" charset="0"/>
                <a:cs typeface="Times New Roman" pitchFamily="18" charset="0"/>
              </a:rPr>
              <a:t>McMoran</a:t>
            </a:r>
            <a:r>
              <a:rPr lang="en-GB" sz="4000" dirty="0" smtClean="0">
                <a:latin typeface="Times New Roman" pitchFamily="18" charset="0"/>
                <a:cs typeface="Times New Roman" pitchFamily="18" charset="0"/>
              </a:rPr>
              <a:t> Oil &amp; Gas, </a:t>
            </a:r>
            <a:r>
              <a:rPr lang="en-GB" sz="4000" dirty="0" err="1" smtClean="0">
                <a:latin typeface="Times New Roman" pitchFamily="18" charset="0"/>
                <a:cs typeface="Times New Roman" pitchFamily="18" charset="0"/>
              </a:rPr>
              <a:t>AllenCo</a:t>
            </a:r>
            <a:r>
              <a:rPr lang="en-GB" sz="4000" dirty="0" smtClean="0">
                <a:latin typeface="Times New Roman" pitchFamily="18" charset="0"/>
                <a:cs typeface="Times New Roman" pitchFamily="18" charset="0"/>
              </a:rPr>
              <a:t>, Plain All American</a:t>
            </a:r>
            <a:endParaRPr lang="en-GB" sz="4000" dirty="0">
              <a:latin typeface="Times New Roman" pitchFamily="18" charset="0"/>
              <a:cs typeface="Times New Roman" pitchFamily="18" charset="0"/>
            </a:endParaRPr>
          </a:p>
        </p:txBody>
      </p:sp>
      <p:pic>
        <p:nvPicPr>
          <p:cNvPr id="25" name="Picture 24" descr="C:\Users\Isha\UEPI\Figure 5.png"/>
          <p:cNvPicPr/>
          <p:nvPr/>
        </p:nvPicPr>
        <p:blipFill>
          <a:blip r:embed="rId5" cstate="print"/>
          <a:srcRect/>
          <a:stretch>
            <a:fillRect/>
          </a:stretch>
        </p:blipFill>
        <p:spPr bwMode="auto">
          <a:xfrm>
            <a:off x="29460666" y="699534"/>
            <a:ext cx="5560854" cy="3918186"/>
          </a:xfrm>
          <a:prstGeom prst="rect">
            <a:avLst/>
          </a:prstGeom>
          <a:noFill/>
          <a:ln w="9525">
            <a:noFill/>
            <a:miter lim="800000"/>
            <a:headEnd/>
            <a:tailEnd/>
          </a:ln>
        </p:spPr>
      </p:pic>
      <p:sp>
        <p:nvSpPr>
          <p:cNvPr id="27" name="Rectangle 26"/>
          <p:cNvSpPr/>
          <p:nvPr/>
        </p:nvSpPr>
        <p:spPr>
          <a:xfrm>
            <a:off x="27843481" y="4572000"/>
            <a:ext cx="8961119" cy="954107"/>
          </a:xfrm>
          <a:prstGeom prst="rect">
            <a:avLst/>
          </a:prstGeom>
        </p:spPr>
        <p:txBody>
          <a:bodyPr wrap="square">
            <a:spAutoFit/>
          </a:bodyPr>
          <a:lstStyle/>
          <a:p>
            <a:r>
              <a:rPr lang="en-GB" sz="2800" dirty="0" smtClean="0">
                <a:latin typeface="Times New Roman" pitchFamily="18" charset="0"/>
                <a:cs typeface="Times New Roman" pitchFamily="18" charset="0"/>
              </a:rPr>
              <a:t>Blue Dots = Oil &amp; Gas Health or Safety Issue Reported, Purple Dots = Power Plant (Source: DrillingMaps.com )</a:t>
            </a:r>
            <a:endParaRPr lang="en-GB" sz="2800" dirty="0">
              <a:latin typeface="Times New Roman" pitchFamily="18" charset="0"/>
              <a:cs typeface="Times New Roman" pitchFamily="18" charset="0"/>
            </a:endParaRPr>
          </a:p>
        </p:txBody>
      </p:sp>
      <p:pic>
        <p:nvPicPr>
          <p:cNvPr id="34" name="Picture 33" descr="C:\Users\Isha\UEPI\figure 6.png"/>
          <p:cNvPicPr/>
          <p:nvPr/>
        </p:nvPicPr>
        <p:blipFill>
          <a:blip r:embed="rId6" cstate="print"/>
          <a:srcRect/>
          <a:stretch>
            <a:fillRect/>
          </a:stretch>
        </p:blipFill>
        <p:spPr bwMode="auto">
          <a:xfrm>
            <a:off x="29598102" y="5600993"/>
            <a:ext cx="5730959" cy="3157268"/>
          </a:xfrm>
          <a:prstGeom prst="rect">
            <a:avLst/>
          </a:prstGeom>
          <a:noFill/>
          <a:ln w="9525">
            <a:noFill/>
            <a:miter lim="800000"/>
            <a:headEnd/>
            <a:tailEnd/>
          </a:ln>
        </p:spPr>
      </p:pic>
      <p:sp>
        <p:nvSpPr>
          <p:cNvPr id="35" name="Rectangle 34"/>
          <p:cNvSpPr/>
          <p:nvPr/>
        </p:nvSpPr>
        <p:spPr>
          <a:xfrm>
            <a:off x="27564639" y="8850075"/>
            <a:ext cx="12239889" cy="523220"/>
          </a:xfrm>
          <a:prstGeom prst="rect">
            <a:avLst/>
          </a:prstGeom>
        </p:spPr>
        <p:txBody>
          <a:bodyPr wrap="none">
            <a:spAutoFit/>
          </a:bodyPr>
          <a:lstStyle/>
          <a:p>
            <a:r>
              <a:rPr lang="en-GB" sz="2800" dirty="0" smtClean="0">
                <a:latin typeface="Times New Roman" pitchFamily="18" charset="0"/>
                <a:cs typeface="Times New Roman" pitchFamily="18" charset="0"/>
              </a:rPr>
              <a:t>Race/Ethnicity Trends in Houston, Texas 2010 (Source: Centre for Urban Research)</a:t>
            </a:r>
            <a:endParaRPr lang="en-GB" sz="2800" dirty="0">
              <a:latin typeface="Times New Roman" pitchFamily="18" charset="0"/>
              <a:cs typeface="Times New Roman" pitchFamily="18" charset="0"/>
            </a:endParaRPr>
          </a:p>
        </p:txBody>
      </p:sp>
      <p:sp>
        <p:nvSpPr>
          <p:cNvPr id="36" name="Rectangle 35"/>
          <p:cNvSpPr/>
          <p:nvPr/>
        </p:nvSpPr>
        <p:spPr>
          <a:xfrm>
            <a:off x="21950363" y="1701235"/>
            <a:ext cx="4981892" cy="5016758"/>
          </a:xfrm>
          <a:prstGeom prst="rect">
            <a:avLst/>
          </a:prstGeom>
        </p:spPr>
        <p:txBody>
          <a:bodyPr wrap="square">
            <a:spAutoFit/>
          </a:bodyPr>
          <a:lstStyle/>
          <a:p>
            <a:pPr algn="just">
              <a:buFont typeface="Wingdings" pitchFamily="2" charset="2"/>
              <a:buChar char="Ø"/>
            </a:pPr>
            <a:r>
              <a:rPr lang="en-GB" sz="4000" dirty="0" smtClean="0">
                <a:latin typeface="Times New Roman" pitchFamily="18" charset="0"/>
                <a:cs typeface="Times New Roman" pitchFamily="18" charset="0"/>
              </a:rPr>
              <a:t>The Oil Production statistics showed that there has been </a:t>
            </a:r>
            <a:r>
              <a:rPr lang="en-GB" sz="4000" dirty="0" smtClean="0">
                <a:solidFill>
                  <a:srgbClr val="FF0000"/>
                </a:solidFill>
                <a:latin typeface="Times New Roman" pitchFamily="18" charset="0"/>
                <a:cs typeface="Times New Roman" pitchFamily="18" charset="0"/>
              </a:rPr>
              <a:t>85% decrease in Oil Production in last 22 years </a:t>
            </a:r>
            <a:r>
              <a:rPr lang="en-GB" sz="4000" dirty="0" smtClean="0">
                <a:latin typeface="Times New Roman" pitchFamily="18" charset="0"/>
                <a:cs typeface="Times New Roman" pitchFamily="18" charset="0"/>
              </a:rPr>
              <a:t>with the increase in number of drilling Permits approved. </a:t>
            </a:r>
            <a:endParaRPr lang="en-GB" sz="4000" dirty="0">
              <a:latin typeface="Times New Roman" pitchFamily="18" charset="0"/>
              <a:cs typeface="Times New Roman" pitchFamily="18" charset="0"/>
            </a:endParaRPr>
          </a:p>
        </p:txBody>
      </p:sp>
      <p:sp>
        <p:nvSpPr>
          <p:cNvPr id="37" name="Rectangle 36"/>
          <p:cNvSpPr/>
          <p:nvPr/>
        </p:nvSpPr>
        <p:spPr>
          <a:xfrm>
            <a:off x="37627560" y="1863369"/>
            <a:ext cx="5491162" cy="6863417"/>
          </a:xfrm>
          <a:prstGeom prst="rect">
            <a:avLst/>
          </a:prstGeom>
        </p:spPr>
        <p:txBody>
          <a:bodyPr wrap="square">
            <a:spAutoFit/>
          </a:bodyPr>
          <a:lstStyle/>
          <a:p>
            <a:pPr algn="just">
              <a:buFont typeface="Wingdings" pitchFamily="2" charset="2"/>
              <a:buChar char="Ø"/>
            </a:pPr>
            <a:r>
              <a:rPr lang="en-GB" sz="4000" dirty="0" smtClean="0">
                <a:latin typeface="Times New Roman" pitchFamily="18" charset="0"/>
                <a:cs typeface="Times New Roman" pitchFamily="18" charset="0"/>
              </a:rPr>
              <a:t>According to a survey released in January by the Texas Alliance of Energy Producers, (a group supported by the state's energy industry) 83% percent of respondents said they would be in favour of oil or natural gas drilling on their land if they were paid for it. </a:t>
            </a:r>
            <a:endParaRPr lang="en-GB" sz="4000" dirty="0">
              <a:latin typeface="Times New Roman" pitchFamily="18" charset="0"/>
              <a:cs typeface="Times New Roman" pitchFamily="18" charset="0"/>
            </a:endParaRPr>
          </a:p>
        </p:txBody>
      </p:sp>
      <p:sp>
        <p:nvSpPr>
          <p:cNvPr id="38" name="Rectangle 37"/>
          <p:cNvSpPr/>
          <p:nvPr/>
        </p:nvSpPr>
        <p:spPr>
          <a:xfrm>
            <a:off x="21950363" y="6903720"/>
            <a:ext cx="6761797" cy="2554545"/>
          </a:xfrm>
          <a:prstGeom prst="rect">
            <a:avLst/>
          </a:prstGeom>
        </p:spPr>
        <p:txBody>
          <a:bodyPr wrap="square">
            <a:spAutoFit/>
          </a:bodyPr>
          <a:lstStyle/>
          <a:p>
            <a:pPr algn="just">
              <a:buFont typeface="Wingdings" pitchFamily="2" charset="2"/>
              <a:buChar char="Ø"/>
            </a:pPr>
            <a:r>
              <a:rPr lang="en-GB" sz="4000" dirty="0" smtClean="0">
                <a:latin typeface="Times New Roman" pitchFamily="18" charset="0"/>
                <a:cs typeface="Times New Roman" pitchFamily="18" charset="0"/>
              </a:rPr>
              <a:t>It is home to the largest concentration of refineries and petrochemical plants in the world. </a:t>
            </a:r>
            <a:endParaRPr lang="en-GB" sz="4000" dirty="0">
              <a:latin typeface="Times New Roman" pitchFamily="18" charset="0"/>
              <a:cs typeface="Times New Roman" pitchFamily="18" charset="0"/>
            </a:endParaRPr>
          </a:p>
        </p:txBody>
      </p:sp>
      <p:pic>
        <p:nvPicPr>
          <p:cNvPr id="1028" name="Picture 4" descr="http://www.yourarticlelibrary.com/wp-content/uploads/2013/12/clip_image008_thumb2.jpg"/>
          <p:cNvPicPr>
            <a:picLocks noChangeAspect="1" noChangeArrowheads="1"/>
          </p:cNvPicPr>
          <p:nvPr/>
        </p:nvPicPr>
        <p:blipFill>
          <a:blip r:embed="rId7" cstate="print"/>
          <a:srcRect/>
          <a:stretch>
            <a:fillRect/>
          </a:stretch>
        </p:blipFill>
        <p:spPr bwMode="auto">
          <a:xfrm>
            <a:off x="1115695" y="11582717"/>
            <a:ext cx="5324475" cy="6734176"/>
          </a:xfrm>
          <a:prstGeom prst="rect">
            <a:avLst/>
          </a:prstGeom>
          <a:noFill/>
        </p:spPr>
      </p:pic>
      <p:sp>
        <p:nvSpPr>
          <p:cNvPr id="40" name="Rectangle 39"/>
          <p:cNvSpPr/>
          <p:nvPr/>
        </p:nvSpPr>
        <p:spPr>
          <a:xfrm>
            <a:off x="1129616" y="18288000"/>
            <a:ext cx="5728384" cy="954107"/>
          </a:xfrm>
          <a:prstGeom prst="rect">
            <a:avLst/>
          </a:prstGeom>
        </p:spPr>
        <p:txBody>
          <a:bodyPr wrap="square">
            <a:spAutoFit/>
          </a:bodyPr>
          <a:lstStyle/>
          <a:p>
            <a:r>
              <a:rPr lang="en-GB" sz="2800" dirty="0" smtClean="0">
                <a:latin typeface="Times New Roman" pitchFamily="18" charset="0"/>
                <a:cs typeface="Times New Roman" pitchFamily="18" charset="0"/>
              </a:rPr>
              <a:t>Oil and Gas Pipelines in India</a:t>
            </a:r>
          </a:p>
          <a:p>
            <a:r>
              <a:rPr lang="en-GB" sz="2800" dirty="0" smtClean="0">
                <a:latin typeface="Times New Roman" pitchFamily="18" charset="0"/>
                <a:cs typeface="Times New Roman" pitchFamily="18" charset="0"/>
              </a:rPr>
              <a:t>(Source: YourArticleLibrary.com)</a:t>
            </a:r>
            <a:endParaRPr lang="en-GB" sz="2800" dirty="0">
              <a:latin typeface="Times New Roman" pitchFamily="18" charset="0"/>
              <a:cs typeface="Times New Roman" pitchFamily="18" charset="0"/>
            </a:endParaRPr>
          </a:p>
        </p:txBody>
      </p:sp>
      <p:sp>
        <p:nvSpPr>
          <p:cNvPr id="41" name="Rectangle 40"/>
          <p:cNvSpPr/>
          <p:nvPr/>
        </p:nvSpPr>
        <p:spPr>
          <a:xfrm>
            <a:off x="6996748" y="10974388"/>
            <a:ext cx="14130655" cy="8710077"/>
          </a:xfrm>
          <a:prstGeom prst="rect">
            <a:avLst/>
          </a:prstGeom>
        </p:spPr>
        <p:txBody>
          <a:bodyPr wrap="square">
            <a:spAutoFit/>
          </a:bodyPr>
          <a:lstStyle/>
          <a:p>
            <a:pPr algn="just">
              <a:buFont typeface="Wingdings" pitchFamily="2" charset="2"/>
              <a:buChar char="Ø"/>
            </a:pPr>
            <a:r>
              <a:rPr lang="en-GB" sz="4000" dirty="0" smtClean="0">
                <a:latin typeface="Times New Roman" pitchFamily="18" charset="0"/>
                <a:cs typeface="Times New Roman" pitchFamily="18" charset="0"/>
              </a:rPr>
              <a:t>In Mumbai, oil drilling and spills have affected the aquatic ecosystem.</a:t>
            </a:r>
          </a:p>
          <a:p>
            <a:pPr algn="just">
              <a:buFont typeface="Wingdings" pitchFamily="2" charset="2"/>
              <a:buChar char="Ø"/>
            </a:pPr>
            <a:endParaRPr lang="en-GB" sz="800" dirty="0" smtClean="0">
              <a:latin typeface="Times New Roman" pitchFamily="18" charset="0"/>
              <a:cs typeface="Times New Roman" pitchFamily="18" charset="0"/>
            </a:endParaRPr>
          </a:p>
          <a:p>
            <a:pPr algn="just">
              <a:buFont typeface="Wingdings" pitchFamily="2" charset="2"/>
              <a:buChar char="Ø"/>
            </a:pPr>
            <a:r>
              <a:rPr lang="en-GB" sz="4000" dirty="0" smtClean="0">
                <a:solidFill>
                  <a:srgbClr val="FF0000"/>
                </a:solidFill>
                <a:latin typeface="Times New Roman" pitchFamily="18" charset="0"/>
                <a:cs typeface="Times New Roman" pitchFamily="18" charset="0"/>
              </a:rPr>
              <a:t>The All Maharashtra Fisherman Association has accused the Oil and Natural Gas Corporation (ONGC)</a:t>
            </a:r>
            <a:r>
              <a:rPr lang="en-GB" sz="4000" dirty="0" smtClean="0">
                <a:latin typeface="Times New Roman" pitchFamily="18" charset="0"/>
                <a:cs typeface="Times New Roman" pitchFamily="18" charset="0"/>
              </a:rPr>
              <a:t> of their continuous seismic activities which impairs the hearing abilities of fish, which eventually leads to their death. </a:t>
            </a:r>
          </a:p>
          <a:p>
            <a:pPr algn="just">
              <a:buFont typeface="Wingdings" pitchFamily="2" charset="2"/>
              <a:buChar char="Ø"/>
            </a:pPr>
            <a:endParaRPr lang="en-GB" sz="800" dirty="0" smtClean="0">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 For the past five months, fishermen have been suffering heavily due to the insufficient catch.</a:t>
            </a:r>
          </a:p>
          <a:p>
            <a:pPr algn="just">
              <a:buFont typeface="Wingdings" pitchFamily="2" charset="2"/>
              <a:buChar char="Ø"/>
            </a:pPr>
            <a:endParaRPr lang="en-GB"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The association wants the oil company to compensate  the fishermen with about 800 thousand dollars.</a:t>
            </a:r>
          </a:p>
          <a:p>
            <a:pPr algn="just">
              <a:buFont typeface="Wingdings" pitchFamily="2" charset="2"/>
              <a:buChar char="Ø"/>
            </a:pPr>
            <a:endParaRPr lang="en-GB" sz="800" dirty="0" smtClean="0">
              <a:latin typeface="Times New Roman" pitchFamily="18" charset="0"/>
              <a:cs typeface="Times New Roman" pitchFamily="18" charset="0"/>
            </a:endParaRPr>
          </a:p>
          <a:p>
            <a:pPr algn="just">
              <a:buFont typeface="Wingdings" pitchFamily="2" charset="2"/>
              <a:buChar char="Ø"/>
            </a:pPr>
            <a:endParaRPr lang="en-GB" sz="800" dirty="0" smtClean="0">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Companies in Operation: Oil &amp; Natural Gas Corporation (ONGC), Hindustan Petroleum Corporation Limited (HPCL)</a:t>
            </a:r>
          </a:p>
          <a:p>
            <a:pPr algn="just">
              <a:buFont typeface="Wingdings" pitchFamily="2" charset="2"/>
              <a:buChar char="Ø"/>
            </a:pPr>
            <a:endParaRPr lang="en-GB" sz="4000" dirty="0">
              <a:latin typeface="Times New Roman" pitchFamily="18" charset="0"/>
              <a:cs typeface="Times New Roman" pitchFamily="18" charset="0"/>
            </a:endParaRPr>
          </a:p>
        </p:txBody>
      </p:sp>
      <p:sp>
        <p:nvSpPr>
          <p:cNvPr id="42" name="Rectangle 41"/>
          <p:cNvSpPr/>
          <p:nvPr/>
        </p:nvSpPr>
        <p:spPr>
          <a:xfrm>
            <a:off x="21950363" y="10974388"/>
            <a:ext cx="10285412" cy="9725739"/>
          </a:xfrm>
          <a:prstGeom prst="rect">
            <a:avLst/>
          </a:prstGeom>
        </p:spPr>
        <p:txBody>
          <a:bodyPr wrap="square">
            <a:spAutoFit/>
          </a:bodyPr>
          <a:lstStyle/>
          <a:p>
            <a:pPr algn="just">
              <a:buFont typeface="Wingdings" pitchFamily="2" charset="2"/>
              <a:buChar char="Ø"/>
            </a:pPr>
            <a:r>
              <a:rPr lang="en-GB" sz="4000" dirty="0" smtClean="0">
                <a:latin typeface="Times New Roman" pitchFamily="18" charset="0"/>
                <a:cs typeface="Times New Roman" pitchFamily="18" charset="0"/>
              </a:rPr>
              <a:t>In October 2014, London Local Energy (LLE) applied to Department of Energy and Climate Change (DECC) under the 14th License Round for an onshore exploration license in the areas of </a:t>
            </a:r>
            <a:r>
              <a:rPr lang="en-GB" sz="4000" dirty="0" smtClean="0">
                <a:solidFill>
                  <a:srgbClr val="FF0000"/>
                </a:solidFill>
                <a:latin typeface="Times New Roman" pitchFamily="18" charset="0"/>
                <a:cs typeface="Times New Roman" pitchFamily="18" charset="0"/>
              </a:rPr>
              <a:t>North, West and Central London</a:t>
            </a:r>
            <a:r>
              <a:rPr lang="en-GB" sz="4000" dirty="0" smtClean="0">
                <a:latin typeface="Times New Roman" pitchFamily="18" charset="0"/>
                <a:cs typeface="Times New Roman" pitchFamily="18" charset="0"/>
              </a:rPr>
              <a:t>. </a:t>
            </a:r>
          </a:p>
          <a:p>
            <a:pPr algn="just">
              <a:buFont typeface="Wingdings" pitchFamily="2" charset="2"/>
              <a:buChar char="Ø"/>
            </a:pPr>
            <a:endParaRPr lang="en-GB" sz="800" dirty="0" smtClean="0">
              <a:latin typeface="Times New Roman" pitchFamily="18" charset="0"/>
              <a:cs typeface="Times New Roman" pitchFamily="18" charset="0"/>
            </a:endParaRPr>
          </a:p>
          <a:p>
            <a:pPr algn="just"/>
            <a:endParaRPr lang="en-GB" sz="800" dirty="0" smtClean="0">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Similarly another British energy company UK Oil &amp; Gas Investments have found 8 billion barrels of shale oil in London’s commuter belt near the </a:t>
            </a:r>
            <a:r>
              <a:rPr lang="en-GB" sz="4000" dirty="0" smtClean="0">
                <a:solidFill>
                  <a:srgbClr val="FF0000"/>
                </a:solidFill>
                <a:latin typeface="Times New Roman" pitchFamily="18" charset="0"/>
                <a:cs typeface="Times New Roman" pitchFamily="18" charset="0"/>
              </a:rPr>
              <a:t>Gatwick Airport, nations second busiest airport</a:t>
            </a:r>
            <a:r>
              <a:rPr lang="en-GB" sz="4000" dirty="0" smtClean="0">
                <a:latin typeface="Times New Roman" pitchFamily="18" charset="0"/>
                <a:cs typeface="Times New Roman" pitchFamily="18" charset="0"/>
              </a:rPr>
              <a:t>. </a:t>
            </a:r>
          </a:p>
          <a:p>
            <a:pPr algn="just">
              <a:buFont typeface="Wingdings" pitchFamily="2" charset="2"/>
              <a:buChar char="Ø"/>
            </a:pPr>
            <a:endParaRPr lang="en-GB" sz="800" dirty="0" smtClean="0">
              <a:latin typeface="Times New Roman" pitchFamily="18" charset="0"/>
              <a:cs typeface="Times New Roman" pitchFamily="18" charset="0"/>
            </a:endParaRPr>
          </a:p>
          <a:p>
            <a:pPr algn="just">
              <a:buFont typeface="Wingdings" pitchFamily="2" charset="2"/>
              <a:buChar char="Ø"/>
            </a:pPr>
            <a:endParaRPr lang="en-GB" sz="800" dirty="0" smtClean="0">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This land lies in an environmentally sensitive area, having National Parks, Areas of Outstanding Natural Beauty.</a:t>
            </a:r>
          </a:p>
          <a:p>
            <a:endParaRPr lang="en-GB" dirty="0"/>
          </a:p>
        </p:txBody>
      </p:sp>
      <p:sp>
        <p:nvSpPr>
          <p:cNvPr id="43" name="Rectangle 42"/>
          <p:cNvSpPr/>
          <p:nvPr/>
        </p:nvSpPr>
        <p:spPr>
          <a:xfrm>
            <a:off x="33284160" y="11658600"/>
            <a:ext cx="9646920" cy="6247864"/>
          </a:xfrm>
          <a:prstGeom prst="rect">
            <a:avLst/>
          </a:prstGeom>
        </p:spPr>
        <p:txBody>
          <a:bodyPr wrap="square">
            <a:spAutoFit/>
          </a:bodyPr>
          <a:lstStyle/>
          <a:p>
            <a:pPr algn="just">
              <a:buFont typeface="Wingdings" pitchFamily="2" charset="2"/>
              <a:buChar char="Ø"/>
            </a:pPr>
            <a:r>
              <a:rPr lang="en-GB" sz="4000" dirty="0" smtClean="0">
                <a:latin typeface="Times New Roman" pitchFamily="18" charset="0"/>
                <a:cs typeface="Times New Roman" pitchFamily="18" charset="0"/>
              </a:rPr>
              <a:t>So far a thousand of people have signed petition against LLE’s projected plan. </a:t>
            </a:r>
          </a:p>
          <a:p>
            <a:pPr algn="just">
              <a:buFont typeface="Wingdings" pitchFamily="2" charset="2"/>
              <a:buChar char="Ø"/>
            </a:pPr>
            <a:endParaRPr lang="en-GB" sz="4000" dirty="0" smtClean="0">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Due to already present awareness among the people in London, </a:t>
            </a:r>
            <a:r>
              <a:rPr lang="en-GB" sz="4000" dirty="0" smtClean="0">
                <a:solidFill>
                  <a:srgbClr val="FF0000"/>
                </a:solidFill>
                <a:latin typeface="Times New Roman" pitchFamily="18" charset="0"/>
                <a:cs typeface="Times New Roman" pitchFamily="18" charset="0"/>
              </a:rPr>
              <a:t>public acceptance </a:t>
            </a:r>
            <a:r>
              <a:rPr lang="en-GB" sz="4000" dirty="0" smtClean="0">
                <a:latin typeface="Times New Roman" pitchFamily="18" charset="0"/>
                <a:cs typeface="Times New Roman" pitchFamily="18" charset="0"/>
              </a:rPr>
              <a:t>is the biggest obstacle for the operations</a:t>
            </a:r>
          </a:p>
          <a:p>
            <a:pPr algn="just"/>
            <a:endParaRPr lang="en-GB" sz="4000" dirty="0" smtClean="0">
              <a:latin typeface="Times New Roman" pitchFamily="18" charset="0"/>
              <a:cs typeface="Times New Roman" pitchFamily="18" charset="0"/>
            </a:endParaRPr>
          </a:p>
          <a:p>
            <a:pPr algn="just">
              <a:buFont typeface="Wingdings" pitchFamily="2" charset="2"/>
              <a:buChar char="Ø"/>
            </a:pPr>
            <a:r>
              <a:rPr lang="en-GB" sz="4000" dirty="0" smtClean="0">
                <a:latin typeface="Times New Roman" pitchFamily="18" charset="0"/>
                <a:cs typeface="Times New Roman" pitchFamily="18" charset="0"/>
              </a:rPr>
              <a:t>LLE and the mayor believe that Londoners can protect rural areas by responsibly using the energy under our own.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937</Words>
  <Application>Microsoft Office PowerPoint</Application>
  <PresentationFormat>Custom</PresentationFormat>
  <Paragraphs>74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Isha</dc:creator>
  <cp:lastModifiedBy>Windows User</cp:lastModifiedBy>
  <cp:revision>59</cp:revision>
  <dcterms:created xsi:type="dcterms:W3CDTF">2015-07-18T01:22:16Z</dcterms:created>
  <dcterms:modified xsi:type="dcterms:W3CDTF">2015-07-20T23:22:07Z</dcterms:modified>
</cp:coreProperties>
</file>