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43891200" cy="32918400"/>
  <p:notesSz cx="6858000" cy="9144000"/>
  <p:defaultTextStyle>
    <a:defPPr>
      <a:defRPr lang="en-US"/>
    </a:defPPr>
    <a:lvl1pPr marL="0" algn="l" defTabSz="2194524" rtl="0" eaLnBrk="1" latinLnBrk="0" hangingPunct="1">
      <a:defRPr sz="8600" kern="1200">
        <a:solidFill>
          <a:schemeClr val="tx1"/>
        </a:solidFill>
        <a:latin typeface="+mn-lt"/>
        <a:ea typeface="+mn-ea"/>
        <a:cs typeface="+mn-cs"/>
      </a:defRPr>
    </a:lvl1pPr>
    <a:lvl2pPr marL="2194524" algn="l" defTabSz="2194524" rtl="0" eaLnBrk="1" latinLnBrk="0" hangingPunct="1">
      <a:defRPr sz="8600" kern="1200">
        <a:solidFill>
          <a:schemeClr val="tx1"/>
        </a:solidFill>
        <a:latin typeface="+mn-lt"/>
        <a:ea typeface="+mn-ea"/>
        <a:cs typeface="+mn-cs"/>
      </a:defRPr>
    </a:lvl2pPr>
    <a:lvl3pPr marL="4389047" algn="l" defTabSz="2194524" rtl="0" eaLnBrk="1" latinLnBrk="0" hangingPunct="1">
      <a:defRPr sz="8600" kern="1200">
        <a:solidFill>
          <a:schemeClr val="tx1"/>
        </a:solidFill>
        <a:latin typeface="+mn-lt"/>
        <a:ea typeface="+mn-ea"/>
        <a:cs typeface="+mn-cs"/>
      </a:defRPr>
    </a:lvl3pPr>
    <a:lvl4pPr marL="6583571" algn="l" defTabSz="2194524" rtl="0" eaLnBrk="1" latinLnBrk="0" hangingPunct="1">
      <a:defRPr sz="8600" kern="1200">
        <a:solidFill>
          <a:schemeClr val="tx1"/>
        </a:solidFill>
        <a:latin typeface="+mn-lt"/>
        <a:ea typeface="+mn-ea"/>
        <a:cs typeface="+mn-cs"/>
      </a:defRPr>
    </a:lvl4pPr>
    <a:lvl5pPr marL="8778094" algn="l" defTabSz="2194524" rtl="0" eaLnBrk="1" latinLnBrk="0" hangingPunct="1">
      <a:defRPr sz="8600" kern="1200">
        <a:solidFill>
          <a:schemeClr val="tx1"/>
        </a:solidFill>
        <a:latin typeface="+mn-lt"/>
        <a:ea typeface="+mn-ea"/>
        <a:cs typeface="+mn-cs"/>
      </a:defRPr>
    </a:lvl5pPr>
    <a:lvl6pPr marL="10972618" algn="l" defTabSz="2194524" rtl="0" eaLnBrk="1" latinLnBrk="0" hangingPunct="1">
      <a:defRPr sz="8600" kern="1200">
        <a:solidFill>
          <a:schemeClr val="tx1"/>
        </a:solidFill>
        <a:latin typeface="+mn-lt"/>
        <a:ea typeface="+mn-ea"/>
        <a:cs typeface="+mn-cs"/>
      </a:defRPr>
    </a:lvl6pPr>
    <a:lvl7pPr marL="13167141" algn="l" defTabSz="2194524" rtl="0" eaLnBrk="1" latinLnBrk="0" hangingPunct="1">
      <a:defRPr sz="8600" kern="1200">
        <a:solidFill>
          <a:schemeClr val="tx1"/>
        </a:solidFill>
        <a:latin typeface="+mn-lt"/>
        <a:ea typeface="+mn-ea"/>
        <a:cs typeface="+mn-cs"/>
      </a:defRPr>
    </a:lvl7pPr>
    <a:lvl8pPr marL="15361665" algn="l" defTabSz="2194524" rtl="0" eaLnBrk="1" latinLnBrk="0" hangingPunct="1">
      <a:defRPr sz="8600" kern="1200">
        <a:solidFill>
          <a:schemeClr val="tx1"/>
        </a:solidFill>
        <a:latin typeface="+mn-lt"/>
        <a:ea typeface="+mn-ea"/>
        <a:cs typeface="+mn-cs"/>
      </a:defRPr>
    </a:lvl8pPr>
    <a:lvl9pPr marL="17556189" algn="l" defTabSz="2194524"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A029"/>
    <a:srgbClr val="E1A300"/>
    <a:srgbClr val="E1671F"/>
    <a:srgbClr val="201747"/>
    <a:srgbClr val="99D6EA"/>
    <a:srgbClr val="BBBCBC"/>
    <a:srgbClr val="00A3AD"/>
    <a:srgbClr val="63666A"/>
    <a:srgbClr val="9B0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1" autoAdjust="0"/>
    <p:restoredTop sz="94697"/>
  </p:normalViewPr>
  <p:slideViewPr>
    <p:cSldViewPr snapToGrid="0" snapToObjects="1">
      <p:cViewPr varScale="1">
        <p:scale>
          <a:sx n="13" d="100"/>
          <a:sy n="13" d="100"/>
        </p:scale>
        <p:origin x="1696" y="116"/>
      </p:cViewPr>
      <p:guideLst>
        <p:guide orient="horz" pos="10368"/>
        <p:guide pos="1382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59640-FCB4-3744-81ED-29AF31801FE7}" type="datetimeFigureOut">
              <a:rPr lang="en-US" smtClean="0"/>
              <a:t>7/26/2020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0BDD9-D390-2948-810F-585E84821F95}" type="slidenum">
              <a:rPr lang="en-US" smtClean="0"/>
              <a:t>‹#›</a:t>
            </a:fld>
            <a:endParaRPr lang="en-US"/>
          </a:p>
        </p:txBody>
      </p:sp>
    </p:spTree>
    <p:extLst>
      <p:ext uri="{BB962C8B-B14F-4D97-AF65-F5344CB8AC3E}">
        <p14:creationId xmlns:p14="http://schemas.microsoft.com/office/powerpoint/2010/main" val="22982056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40BDD9-D390-2948-810F-585E84821F95}" type="slidenum">
              <a:rPr lang="en-US" smtClean="0"/>
              <a:t>1</a:t>
            </a:fld>
            <a:endParaRPr lang="en-US"/>
          </a:p>
        </p:txBody>
      </p:sp>
    </p:spTree>
    <p:extLst>
      <p:ext uri="{BB962C8B-B14F-4D97-AF65-F5344CB8AC3E}">
        <p14:creationId xmlns:p14="http://schemas.microsoft.com/office/powerpoint/2010/main" val="412745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583681" y="18653760"/>
            <a:ext cx="30723840" cy="8412480"/>
          </a:xfrm>
          <a:prstGeom prst="rect">
            <a:avLst/>
          </a:prstGeom>
        </p:spPr>
        <p:txBody>
          <a:bodyPr/>
          <a:lstStyle>
            <a:lvl1pPr marL="0" indent="0" algn="ctr">
              <a:buNone/>
              <a:defRPr>
                <a:solidFill>
                  <a:schemeClr val="tx1">
                    <a:tint val="75000"/>
                  </a:schemeClr>
                </a:solidFill>
              </a:defRPr>
            </a:lvl1pPr>
            <a:lvl2pPr marL="2194524" indent="0" algn="ctr">
              <a:buNone/>
              <a:defRPr>
                <a:solidFill>
                  <a:schemeClr val="tx1">
                    <a:tint val="75000"/>
                  </a:schemeClr>
                </a:solidFill>
              </a:defRPr>
            </a:lvl2pPr>
            <a:lvl3pPr marL="4389047" indent="0" algn="ctr">
              <a:buNone/>
              <a:defRPr>
                <a:solidFill>
                  <a:schemeClr val="tx1">
                    <a:tint val="75000"/>
                  </a:schemeClr>
                </a:solidFill>
              </a:defRPr>
            </a:lvl3pPr>
            <a:lvl4pPr marL="6583571" indent="0" algn="ctr">
              <a:buNone/>
              <a:defRPr>
                <a:solidFill>
                  <a:schemeClr val="tx1">
                    <a:tint val="75000"/>
                  </a:schemeClr>
                </a:solidFill>
              </a:defRPr>
            </a:lvl4pPr>
            <a:lvl5pPr marL="8778094" indent="0" algn="ctr">
              <a:buNone/>
              <a:defRPr>
                <a:solidFill>
                  <a:schemeClr val="tx1">
                    <a:tint val="75000"/>
                  </a:schemeClr>
                </a:solidFill>
              </a:defRPr>
            </a:lvl5pPr>
            <a:lvl6pPr marL="10972618" indent="0" algn="ctr">
              <a:buNone/>
              <a:defRPr>
                <a:solidFill>
                  <a:schemeClr val="tx1">
                    <a:tint val="75000"/>
                  </a:schemeClr>
                </a:solidFill>
              </a:defRPr>
            </a:lvl6pPr>
            <a:lvl7pPr marL="13167141" indent="0" algn="ctr">
              <a:buNone/>
              <a:defRPr>
                <a:solidFill>
                  <a:schemeClr val="tx1">
                    <a:tint val="75000"/>
                  </a:schemeClr>
                </a:solidFill>
              </a:defRPr>
            </a:lvl7pPr>
            <a:lvl8pPr marL="15361665" indent="0" algn="ctr">
              <a:buNone/>
              <a:defRPr>
                <a:solidFill>
                  <a:schemeClr val="tx1">
                    <a:tint val="75000"/>
                  </a:schemeClr>
                </a:solidFill>
              </a:defRPr>
            </a:lvl8pPr>
            <a:lvl9pPr marL="175561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191470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4560" y="7680963"/>
            <a:ext cx="39502080" cy="217246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84480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925280" y="5821683"/>
            <a:ext cx="46215303" cy="12395454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271761" y="5821683"/>
            <a:ext cx="137922000" cy="12395454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53273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194560" y="7680963"/>
            <a:ext cx="39502080" cy="217246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70560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7"/>
          </a:xfrm>
          <a:prstGeom prst="rect">
            <a:avLst/>
          </a:prstGeom>
        </p:spPr>
        <p:txBody>
          <a:bodyPr anchor="b"/>
          <a:lstStyle>
            <a:lvl1pPr marL="0" indent="0">
              <a:buNone/>
              <a:defRPr sz="9600">
                <a:solidFill>
                  <a:schemeClr val="tx1">
                    <a:tint val="75000"/>
                  </a:schemeClr>
                </a:solidFill>
              </a:defRPr>
            </a:lvl1pPr>
            <a:lvl2pPr marL="2194524" indent="0">
              <a:buNone/>
              <a:defRPr sz="8600">
                <a:solidFill>
                  <a:schemeClr val="tx1">
                    <a:tint val="75000"/>
                  </a:schemeClr>
                </a:solidFill>
              </a:defRPr>
            </a:lvl2pPr>
            <a:lvl3pPr marL="4389047" indent="0">
              <a:buNone/>
              <a:defRPr sz="7700">
                <a:solidFill>
                  <a:schemeClr val="tx1">
                    <a:tint val="75000"/>
                  </a:schemeClr>
                </a:solidFill>
              </a:defRPr>
            </a:lvl3pPr>
            <a:lvl4pPr marL="6583571" indent="0">
              <a:buNone/>
              <a:defRPr sz="6700">
                <a:solidFill>
                  <a:schemeClr val="tx1">
                    <a:tint val="75000"/>
                  </a:schemeClr>
                </a:solidFill>
              </a:defRPr>
            </a:lvl4pPr>
            <a:lvl5pPr marL="8778094" indent="0">
              <a:buNone/>
              <a:defRPr sz="6700">
                <a:solidFill>
                  <a:schemeClr val="tx1">
                    <a:tint val="75000"/>
                  </a:schemeClr>
                </a:solidFill>
              </a:defRPr>
            </a:lvl5pPr>
            <a:lvl6pPr marL="10972618" indent="0">
              <a:buNone/>
              <a:defRPr sz="6700">
                <a:solidFill>
                  <a:schemeClr val="tx1">
                    <a:tint val="75000"/>
                  </a:schemeClr>
                </a:solidFill>
              </a:defRPr>
            </a:lvl6pPr>
            <a:lvl7pPr marL="13167141" indent="0">
              <a:buNone/>
              <a:defRPr sz="6700">
                <a:solidFill>
                  <a:schemeClr val="tx1">
                    <a:tint val="75000"/>
                  </a:schemeClr>
                </a:solidFill>
              </a:defRPr>
            </a:lvl7pPr>
            <a:lvl8pPr marL="15361665" indent="0">
              <a:buNone/>
              <a:defRPr sz="6700">
                <a:solidFill>
                  <a:schemeClr val="tx1">
                    <a:tint val="75000"/>
                  </a:schemeClr>
                </a:solidFill>
              </a:defRPr>
            </a:lvl8pPr>
            <a:lvl9pPr marL="17556189"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5" name="Footer Placeholder 4"/>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7100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271763" y="33901385"/>
            <a:ext cx="92064840" cy="95874840"/>
          </a:xfrm>
          <a:prstGeom prst="rect">
            <a:avLst/>
          </a:prstGeom>
        </p:spPr>
        <p:txBody>
          <a:bodyPr/>
          <a:lstStyle>
            <a:lvl1pPr>
              <a:defRPr sz="135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3068123" y="33901385"/>
            <a:ext cx="92072462" cy="95874840"/>
          </a:xfrm>
          <a:prstGeom prst="rect">
            <a:avLst/>
          </a:prstGeom>
        </p:spPr>
        <p:txBody>
          <a:bodyPr/>
          <a:lstStyle>
            <a:lvl1pPr>
              <a:defRPr sz="135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6" name="Footer Placeholder 5"/>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384107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a:prstGeom prst="rect">
            <a:avLst/>
          </a:prstGeom>
        </p:spPr>
        <p:txBody>
          <a:bodyPr anchor="b"/>
          <a:lstStyle>
            <a:lvl1pPr marL="0" indent="0">
              <a:buNone/>
              <a:defRPr sz="11600" b="1"/>
            </a:lvl1pPr>
            <a:lvl2pPr marL="2194524" indent="0">
              <a:buNone/>
              <a:defRPr sz="9600" b="1"/>
            </a:lvl2pPr>
            <a:lvl3pPr marL="4389047" indent="0">
              <a:buNone/>
              <a:defRPr sz="8600" b="1"/>
            </a:lvl3pPr>
            <a:lvl4pPr marL="6583571" indent="0">
              <a:buNone/>
              <a:defRPr sz="7700" b="1"/>
            </a:lvl4pPr>
            <a:lvl5pPr marL="8778094" indent="0">
              <a:buNone/>
              <a:defRPr sz="7700" b="1"/>
            </a:lvl5pPr>
            <a:lvl6pPr marL="10972618" indent="0">
              <a:buNone/>
              <a:defRPr sz="7700" b="1"/>
            </a:lvl6pPr>
            <a:lvl7pPr marL="13167141" indent="0">
              <a:buNone/>
              <a:defRPr sz="7700" b="1"/>
            </a:lvl7pPr>
            <a:lvl8pPr marL="15361665" indent="0">
              <a:buNone/>
              <a:defRPr sz="7700" b="1"/>
            </a:lvl8pPr>
            <a:lvl9pPr marL="17556189"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1"/>
            <a:ext cx="19392902" cy="18966183"/>
          </a:xfrm>
          <a:prstGeom prst="rect">
            <a:avLst/>
          </a:prstGeo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7"/>
          </a:xfrm>
          <a:prstGeom prst="rect">
            <a:avLst/>
          </a:prstGeom>
        </p:spPr>
        <p:txBody>
          <a:bodyPr anchor="b"/>
          <a:lstStyle>
            <a:lvl1pPr marL="0" indent="0">
              <a:buNone/>
              <a:defRPr sz="11600" b="1"/>
            </a:lvl1pPr>
            <a:lvl2pPr marL="2194524" indent="0">
              <a:buNone/>
              <a:defRPr sz="9600" b="1"/>
            </a:lvl2pPr>
            <a:lvl3pPr marL="4389047" indent="0">
              <a:buNone/>
              <a:defRPr sz="8600" b="1"/>
            </a:lvl3pPr>
            <a:lvl4pPr marL="6583571" indent="0">
              <a:buNone/>
              <a:defRPr sz="7700" b="1"/>
            </a:lvl4pPr>
            <a:lvl5pPr marL="8778094" indent="0">
              <a:buNone/>
              <a:defRPr sz="7700" b="1"/>
            </a:lvl5pPr>
            <a:lvl6pPr marL="10972618" indent="0">
              <a:buNone/>
              <a:defRPr sz="7700" b="1"/>
            </a:lvl6pPr>
            <a:lvl7pPr marL="13167141" indent="0">
              <a:buNone/>
              <a:defRPr sz="7700" b="1"/>
            </a:lvl7pPr>
            <a:lvl8pPr marL="15361665" indent="0">
              <a:buNone/>
              <a:defRPr sz="7700" b="1"/>
            </a:lvl8pPr>
            <a:lvl9pPr marL="17556189"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3"/>
          </a:xfrm>
          <a:prstGeom prst="rect">
            <a:avLst/>
          </a:prstGeo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8" name="Footer Placeholder 7"/>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375768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4" name="Footer Placeholder 3"/>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23832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3" name="Footer Placeholder 2"/>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99313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3"/>
          </a:xfrm>
          <a:prstGeom prst="rect">
            <a:avLst/>
          </a:prstGeom>
        </p:spPr>
        <p:txBody>
          <a:bodyPr/>
          <a:lstStyle>
            <a:lvl1pPr>
              <a:defRPr sz="15300"/>
            </a:lvl1pPr>
            <a:lvl2pPr>
              <a:defRPr sz="135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24" indent="0">
              <a:buNone/>
              <a:defRPr sz="5800"/>
            </a:lvl2pPr>
            <a:lvl3pPr marL="4389047" indent="0">
              <a:buNone/>
              <a:defRPr sz="4800"/>
            </a:lvl3pPr>
            <a:lvl4pPr marL="6583571" indent="0">
              <a:buNone/>
              <a:defRPr sz="4300"/>
            </a:lvl4pPr>
            <a:lvl5pPr marL="8778094" indent="0">
              <a:buNone/>
              <a:defRPr sz="4300"/>
            </a:lvl5pPr>
            <a:lvl6pPr marL="10972618" indent="0">
              <a:buNone/>
              <a:defRPr sz="4300"/>
            </a:lvl6pPr>
            <a:lvl7pPr marL="13167141" indent="0">
              <a:buNone/>
              <a:defRPr sz="4300"/>
            </a:lvl7pPr>
            <a:lvl8pPr marL="15361665" indent="0">
              <a:buNone/>
              <a:defRPr sz="4300"/>
            </a:lvl8pPr>
            <a:lvl9pPr marL="17556189" indent="0">
              <a:buNone/>
              <a:defRPr sz="4300"/>
            </a:lvl9pPr>
          </a:lstStyle>
          <a:p>
            <a:pPr lvl="0"/>
            <a:r>
              <a:rPr lang="en-US"/>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6" name="Footer Placeholder 5"/>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245825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a:prstGeom prst="rect">
            <a:avLst/>
          </a:prstGeom>
        </p:spPr>
        <p:txBody>
          <a:bodyPr/>
          <a:lstStyle>
            <a:lvl1pPr marL="0" indent="0">
              <a:buNone/>
              <a:defRPr sz="15300"/>
            </a:lvl1pPr>
            <a:lvl2pPr marL="2194524" indent="0">
              <a:buNone/>
              <a:defRPr sz="13500"/>
            </a:lvl2pPr>
            <a:lvl3pPr marL="4389047" indent="0">
              <a:buNone/>
              <a:defRPr sz="11600"/>
            </a:lvl3pPr>
            <a:lvl4pPr marL="6583571" indent="0">
              <a:buNone/>
              <a:defRPr sz="9600"/>
            </a:lvl4pPr>
            <a:lvl5pPr marL="8778094" indent="0">
              <a:buNone/>
              <a:defRPr sz="9600"/>
            </a:lvl5pPr>
            <a:lvl6pPr marL="10972618" indent="0">
              <a:buNone/>
              <a:defRPr sz="9600"/>
            </a:lvl6pPr>
            <a:lvl7pPr marL="13167141" indent="0">
              <a:buNone/>
              <a:defRPr sz="9600"/>
            </a:lvl7pPr>
            <a:lvl8pPr marL="15361665" indent="0">
              <a:buNone/>
              <a:defRPr sz="9600"/>
            </a:lvl8pPr>
            <a:lvl9pPr marL="17556189" indent="0">
              <a:buNone/>
              <a:defRPr sz="9600"/>
            </a:lvl9pPr>
          </a:lstStyle>
          <a:p>
            <a:endParaRPr lang="en-US"/>
          </a:p>
        </p:txBody>
      </p:sp>
      <p:sp>
        <p:nvSpPr>
          <p:cNvPr id="4" name="Text Placeholder 3"/>
          <p:cNvSpPr>
            <a:spLocks noGrp="1"/>
          </p:cNvSpPr>
          <p:nvPr>
            <p:ph type="body" sz="half" idx="2"/>
          </p:nvPr>
        </p:nvSpPr>
        <p:spPr>
          <a:xfrm>
            <a:off x="8602983" y="25763223"/>
            <a:ext cx="26334720" cy="3863338"/>
          </a:xfrm>
          <a:prstGeom prst="rect">
            <a:avLst/>
          </a:prstGeom>
        </p:spPr>
        <p:txBody>
          <a:bodyPr/>
          <a:lstStyle>
            <a:lvl1pPr marL="0" indent="0">
              <a:buNone/>
              <a:defRPr sz="6700"/>
            </a:lvl1pPr>
            <a:lvl2pPr marL="2194524" indent="0">
              <a:buNone/>
              <a:defRPr sz="5800"/>
            </a:lvl2pPr>
            <a:lvl3pPr marL="4389047" indent="0">
              <a:buNone/>
              <a:defRPr sz="4800"/>
            </a:lvl3pPr>
            <a:lvl4pPr marL="6583571" indent="0">
              <a:buNone/>
              <a:defRPr sz="4300"/>
            </a:lvl4pPr>
            <a:lvl5pPr marL="8778094" indent="0">
              <a:buNone/>
              <a:defRPr sz="4300"/>
            </a:lvl5pPr>
            <a:lvl6pPr marL="10972618" indent="0">
              <a:buNone/>
              <a:defRPr sz="4300"/>
            </a:lvl6pPr>
            <a:lvl7pPr marL="13167141" indent="0">
              <a:buNone/>
              <a:defRPr sz="4300"/>
            </a:lvl7pPr>
            <a:lvl8pPr marL="15361665" indent="0">
              <a:buNone/>
              <a:defRPr sz="4300"/>
            </a:lvl8pPr>
            <a:lvl9pPr marL="17556189" indent="0">
              <a:buNone/>
              <a:defRPr sz="4300"/>
            </a:lvl9pPr>
          </a:lstStyle>
          <a:p>
            <a:pPr lvl="0"/>
            <a:r>
              <a:rPr lang="en-US"/>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1BE866E4-C478-724C-87E1-E7E8A21D99F9}" type="datetimeFigureOut">
              <a:rPr lang="en-US" smtClean="0"/>
              <a:t>7/26/2020</a:t>
            </a:fld>
            <a:endParaRPr lang="en-US"/>
          </a:p>
        </p:txBody>
      </p:sp>
      <p:sp>
        <p:nvSpPr>
          <p:cNvPr id="6" name="Footer Placeholder 5"/>
          <p:cNvSpPr>
            <a:spLocks noGrp="1"/>
          </p:cNvSpPr>
          <p:nvPr>
            <p:ph type="ftr" sz="quarter" idx="11"/>
          </p:nvPr>
        </p:nvSpPr>
        <p:spPr>
          <a:xfrm>
            <a:off x="14996161"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05E75C5F-3670-6741-A065-96B7A02A5AB3}" type="slidenum">
              <a:rPr lang="en-US" smtClean="0"/>
              <a:t>‹#›</a:t>
            </a:fld>
            <a:endParaRPr lang="en-US"/>
          </a:p>
        </p:txBody>
      </p:sp>
    </p:spTree>
    <p:extLst>
      <p:ext uri="{BB962C8B-B14F-4D97-AF65-F5344CB8AC3E}">
        <p14:creationId xmlns:p14="http://schemas.microsoft.com/office/powerpoint/2010/main" val="365101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37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24" rtl="0" eaLnBrk="1" latinLnBrk="0" hangingPunct="1">
        <a:spcBef>
          <a:spcPct val="0"/>
        </a:spcBef>
        <a:buNone/>
        <a:defRPr sz="21100" kern="1200">
          <a:solidFill>
            <a:schemeClr val="tx1"/>
          </a:solidFill>
          <a:latin typeface="+mj-lt"/>
          <a:ea typeface="+mj-ea"/>
          <a:cs typeface="+mj-cs"/>
        </a:defRPr>
      </a:lvl1pPr>
    </p:titleStyle>
    <p:bodyStyle>
      <a:lvl1pPr marL="1645893" indent="-1645893" algn="l" defTabSz="2194524" rtl="0" eaLnBrk="1" latinLnBrk="0" hangingPunct="1">
        <a:spcBef>
          <a:spcPct val="20000"/>
        </a:spcBef>
        <a:buFont typeface="Arial"/>
        <a:buChar char="•"/>
        <a:defRPr sz="15300" kern="1200">
          <a:solidFill>
            <a:schemeClr val="tx1"/>
          </a:solidFill>
          <a:latin typeface="+mn-lt"/>
          <a:ea typeface="+mn-ea"/>
          <a:cs typeface="+mn-cs"/>
        </a:defRPr>
      </a:lvl1pPr>
      <a:lvl2pPr marL="3566101" indent="-1371577" algn="l" defTabSz="2194524" rtl="0" eaLnBrk="1" latinLnBrk="0" hangingPunct="1">
        <a:spcBef>
          <a:spcPct val="20000"/>
        </a:spcBef>
        <a:buFont typeface="Arial"/>
        <a:buChar char="–"/>
        <a:defRPr sz="13500" kern="1200">
          <a:solidFill>
            <a:schemeClr val="tx1"/>
          </a:solidFill>
          <a:latin typeface="+mn-lt"/>
          <a:ea typeface="+mn-ea"/>
          <a:cs typeface="+mn-cs"/>
        </a:defRPr>
      </a:lvl2pPr>
      <a:lvl3pPr marL="5486309" indent="-1097262" algn="l" defTabSz="2194524" rtl="0" eaLnBrk="1" latinLnBrk="0" hangingPunct="1">
        <a:spcBef>
          <a:spcPct val="20000"/>
        </a:spcBef>
        <a:buFont typeface="Arial"/>
        <a:buChar char="•"/>
        <a:defRPr sz="11600" kern="1200">
          <a:solidFill>
            <a:schemeClr val="tx1"/>
          </a:solidFill>
          <a:latin typeface="+mn-lt"/>
          <a:ea typeface="+mn-ea"/>
          <a:cs typeface="+mn-cs"/>
        </a:defRPr>
      </a:lvl3pPr>
      <a:lvl4pPr marL="7680832" indent="-1097262" algn="l" defTabSz="2194524" rtl="0" eaLnBrk="1" latinLnBrk="0" hangingPunct="1">
        <a:spcBef>
          <a:spcPct val="20000"/>
        </a:spcBef>
        <a:buFont typeface="Arial"/>
        <a:buChar char="–"/>
        <a:defRPr sz="9600" kern="1200">
          <a:solidFill>
            <a:schemeClr val="tx1"/>
          </a:solidFill>
          <a:latin typeface="+mn-lt"/>
          <a:ea typeface="+mn-ea"/>
          <a:cs typeface="+mn-cs"/>
        </a:defRPr>
      </a:lvl4pPr>
      <a:lvl5pPr marL="9875356" indent="-1097262" algn="l" defTabSz="2194524" rtl="0" eaLnBrk="1" latinLnBrk="0" hangingPunct="1">
        <a:spcBef>
          <a:spcPct val="20000"/>
        </a:spcBef>
        <a:buFont typeface="Arial"/>
        <a:buChar char="»"/>
        <a:defRPr sz="9600" kern="1200">
          <a:solidFill>
            <a:schemeClr val="tx1"/>
          </a:solidFill>
          <a:latin typeface="+mn-lt"/>
          <a:ea typeface="+mn-ea"/>
          <a:cs typeface="+mn-cs"/>
        </a:defRPr>
      </a:lvl5pPr>
      <a:lvl6pPr marL="12069880" indent="-1097262" algn="l" defTabSz="2194524" rtl="0" eaLnBrk="1" latinLnBrk="0" hangingPunct="1">
        <a:spcBef>
          <a:spcPct val="20000"/>
        </a:spcBef>
        <a:buFont typeface="Arial"/>
        <a:buChar char="•"/>
        <a:defRPr sz="9600" kern="1200">
          <a:solidFill>
            <a:schemeClr val="tx1"/>
          </a:solidFill>
          <a:latin typeface="+mn-lt"/>
          <a:ea typeface="+mn-ea"/>
          <a:cs typeface="+mn-cs"/>
        </a:defRPr>
      </a:lvl6pPr>
      <a:lvl7pPr marL="14264403" indent="-1097262" algn="l" defTabSz="2194524" rtl="0" eaLnBrk="1" latinLnBrk="0" hangingPunct="1">
        <a:spcBef>
          <a:spcPct val="20000"/>
        </a:spcBef>
        <a:buFont typeface="Arial"/>
        <a:buChar char="•"/>
        <a:defRPr sz="9600" kern="1200">
          <a:solidFill>
            <a:schemeClr val="tx1"/>
          </a:solidFill>
          <a:latin typeface="+mn-lt"/>
          <a:ea typeface="+mn-ea"/>
          <a:cs typeface="+mn-cs"/>
        </a:defRPr>
      </a:lvl7pPr>
      <a:lvl8pPr marL="16458927" indent="-1097262" algn="l" defTabSz="2194524" rtl="0" eaLnBrk="1" latinLnBrk="0" hangingPunct="1">
        <a:spcBef>
          <a:spcPct val="20000"/>
        </a:spcBef>
        <a:buFont typeface="Arial"/>
        <a:buChar char="•"/>
        <a:defRPr sz="9600" kern="1200">
          <a:solidFill>
            <a:schemeClr val="tx1"/>
          </a:solidFill>
          <a:latin typeface="+mn-lt"/>
          <a:ea typeface="+mn-ea"/>
          <a:cs typeface="+mn-cs"/>
        </a:defRPr>
      </a:lvl8pPr>
      <a:lvl9pPr marL="18653450" indent="-1097262" algn="l" defTabSz="2194524"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24" rtl="0" eaLnBrk="1" latinLnBrk="0" hangingPunct="1">
        <a:defRPr sz="8600" kern="1200">
          <a:solidFill>
            <a:schemeClr val="tx1"/>
          </a:solidFill>
          <a:latin typeface="+mn-lt"/>
          <a:ea typeface="+mn-ea"/>
          <a:cs typeface="+mn-cs"/>
        </a:defRPr>
      </a:lvl1pPr>
      <a:lvl2pPr marL="2194524" algn="l" defTabSz="2194524" rtl="0" eaLnBrk="1" latinLnBrk="0" hangingPunct="1">
        <a:defRPr sz="8600" kern="1200">
          <a:solidFill>
            <a:schemeClr val="tx1"/>
          </a:solidFill>
          <a:latin typeface="+mn-lt"/>
          <a:ea typeface="+mn-ea"/>
          <a:cs typeface="+mn-cs"/>
        </a:defRPr>
      </a:lvl2pPr>
      <a:lvl3pPr marL="4389047" algn="l" defTabSz="2194524" rtl="0" eaLnBrk="1" latinLnBrk="0" hangingPunct="1">
        <a:defRPr sz="8600" kern="1200">
          <a:solidFill>
            <a:schemeClr val="tx1"/>
          </a:solidFill>
          <a:latin typeface="+mn-lt"/>
          <a:ea typeface="+mn-ea"/>
          <a:cs typeface="+mn-cs"/>
        </a:defRPr>
      </a:lvl3pPr>
      <a:lvl4pPr marL="6583571" algn="l" defTabSz="2194524" rtl="0" eaLnBrk="1" latinLnBrk="0" hangingPunct="1">
        <a:defRPr sz="8600" kern="1200">
          <a:solidFill>
            <a:schemeClr val="tx1"/>
          </a:solidFill>
          <a:latin typeface="+mn-lt"/>
          <a:ea typeface="+mn-ea"/>
          <a:cs typeface="+mn-cs"/>
        </a:defRPr>
      </a:lvl4pPr>
      <a:lvl5pPr marL="8778094" algn="l" defTabSz="2194524" rtl="0" eaLnBrk="1" latinLnBrk="0" hangingPunct="1">
        <a:defRPr sz="8600" kern="1200">
          <a:solidFill>
            <a:schemeClr val="tx1"/>
          </a:solidFill>
          <a:latin typeface="+mn-lt"/>
          <a:ea typeface="+mn-ea"/>
          <a:cs typeface="+mn-cs"/>
        </a:defRPr>
      </a:lvl5pPr>
      <a:lvl6pPr marL="10972618" algn="l" defTabSz="2194524" rtl="0" eaLnBrk="1" latinLnBrk="0" hangingPunct="1">
        <a:defRPr sz="8600" kern="1200">
          <a:solidFill>
            <a:schemeClr val="tx1"/>
          </a:solidFill>
          <a:latin typeface="+mn-lt"/>
          <a:ea typeface="+mn-ea"/>
          <a:cs typeface="+mn-cs"/>
        </a:defRPr>
      </a:lvl6pPr>
      <a:lvl7pPr marL="13167141" algn="l" defTabSz="2194524" rtl="0" eaLnBrk="1" latinLnBrk="0" hangingPunct="1">
        <a:defRPr sz="8600" kern="1200">
          <a:solidFill>
            <a:schemeClr val="tx1"/>
          </a:solidFill>
          <a:latin typeface="+mn-lt"/>
          <a:ea typeface="+mn-ea"/>
          <a:cs typeface="+mn-cs"/>
        </a:defRPr>
      </a:lvl7pPr>
      <a:lvl8pPr marL="15361665" algn="l" defTabSz="2194524" rtl="0" eaLnBrk="1" latinLnBrk="0" hangingPunct="1">
        <a:defRPr sz="8600" kern="1200">
          <a:solidFill>
            <a:schemeClr val="tx1"/>
          </a:solidFill>
          <a:latin typeface="+mn-lt"/>
          <a:ea typeface="+mn-ea"/>
          <a:cs typeface="+mn-cs"/>
        </a:defRPr>
      </a:lvl8pPr>
      <a:lvl9pPr marL="17556189" algn="l" defTabSz="2194524"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3.png"/><Relationship Id="rId18" Type="http://schemas.openxmlformats.org/officeDocument/2006/relationships/image" Target="../media/image8.png"/><Relationship Id="rId3" Type="http://schemas.microsoft.com/office/2007/relationships/media" Target="../media/media2.m4a"/><Relationship Id="rId21" Type="http://schemas.openxmlformats.org/officeDocument/2006/relationships/image" Target="../media/image11.png"/><Relationship Id="rId7" Type="http://schemas.microsoft.com/office/2007/relationships/media" Target="../media/media4.m4a"/><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audio" Target="../media/media1.m4a"/><Relationship Id="rId16" Type="http://schemas.openxmlformats.org/officeDocument/2006/relationships/image" Target="../media/image6.png"/><Relationship Id="rId20" Type="http://schemas.openxmlformats.org/officeDocument/2006/relationships/image" Target="../media/image10.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1.png"/><Relationship Id="rId5" Type="http://schemas.microsoft.com/office/2007/relationships/media" Target="../media/media3.m4a"/><Relationship Id="rId15" Type="http://schemas.openxmlformats.org/officeDocument/2006/relationships/image" Target="../media/image5.png"/><Relationship Id="rId10" Type="http://schemas.openxmlformats.org/officeDocument/2006/relationships/notesSlide" Target="../notesSlides/notesSlide1.xml"/><Relationship Id="rId19" Type="http://schemas.openxmlformats.org/officeDocument/2006/relationships/image" Target="../media/image9.png"/><Relationship Id="rId4" Type="http://schemas.openxmlformats.org/officeDocument/2006/relationships/audio" Target="../media/media2.m4a"/><Relationship Id="rId9" Type="http://schemas.openxmlformats.org/officeDocument/2006/relationships/slideLayout" Target="../slideLayouts/slideLayout7.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172654"/>
            <a:ext cx="43929679" cy="2474574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7" name="Rectangle 26"/>
          <p:cNvSpPr/>
          <p:nvPr/>
        </p:nvSpPr>
        <p:spPr>
          <a:xfrm>
            <a:off x="1929819" y="28683955"/>
            <a:ext cx="8919225" cy="2789127"/>
          </a:xfrm>
          <a:prstGeom prst="rect">
            <a:avLst/>
          </a:prstGeom>
          <a:solidFill>
            <a:srgbClr val="00A3AD"/>
          </a:solidFill>
          <a:ln>
            <a:noFill/>
          </a:ln>
          <a:effectLst/>
        </p:spPr>
        <p:style>
          <a:lnRef idx="1">
            <a:schemeClr val="accent1"/>
          </a:lnRef>
          <a:fillRef idx="3">
            <a:schemeClr val="accent1"/>
          </a:fillRef>
          <a:effectRef idx="2">
            <a:schemeClr val="accent1"/>
          </a:effectRef>
          <a:fontRef idx="minor">
            <a:schemeClr val="lt1"/>
          </a:fontRef>
        </p:style>
        <p:txBody>
          <a:bodyPr lIns="96131" tIns="48065" rIns="96131" bIns="48065" rtlCol="0" anchor="ctr"/>
          <a:lstStyle/>
          <a:p>
            <a:pPr algn="ctr"/>
            <a:endParaRPr lang="en-US">
              <a:solidFill>
                <a:srgbClr val="082954"/>
              </a:solidFill>
            </a:endParaRPr>
          </a:p>
        </p:txBody>
      </p:sp>
      <p:sp>
        <p:nvSpPr>
          <p:cNvPr id="3" name="Rectangle 2"/>
          <p:cNvSpPr/>
          <p:nvPr/>
        </p:nvSpPr>
        <p:spPr>
          <a:xfrm>
            <a:off x="0" y="6239933"/>
            <a:ext cx="43929679" cy="1932721"/>
          </a:xfrm>
          <a:prstGeom prst="rect">
            <a:avLst/>
          </a:prstGeom>
          <a:solidFill>
            <a:srgbClr val="00A3A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6131" tIns="48065" rIns="96131" bIns="48065" rtlCol="0" anchor="ctr"/>
          <a:lstStyle/>
          <a:p>
            <a:pPr algn="ctr"/>
            <a:endParaRPr lang="en-US" dirty="0">
              <a:solidFill>
                <a:srgbClr val="082954"/>
              </a:solidFill>
            </a:endParaRPr>
          </a:p>
        </p:txBody>
      </p:sp>
      <p:sp>
        <p:nvSpPr>
          <p:cNvPr id="4" name="TextBox 3"/>
          <p:cNvSpPr txBox="1"/>
          <p:nvPr/>
        </p:nvSpPr>
        <p:spPr>
          <a:xfrm>
            <a:off x="1929820" y="11364499"/>
            <a:ext cx="8799593" cy="16681490"/>
          </a:xfrm>
          <a:prstGeom prst="rect">
            <a:avLst/>
          </a:prstGeom>
          <a:noFill/>
          <a:ln>
            <a:solidFill>
              <a:schemeClr val="accent2"/>
            </a:solidFill>
          </a:ln>
        </p:spPr>
        <p:txBody>
          <a:bodyPr wrap="square" lIns="457200" tIns="457200" rIns="457200" bIns="457200" rtlCol="0">
            <a:spAutoFit/>
          </a:bodyPr>
          <a:lstStyle/>
          <a:p>
            <a:r>
              <a:rPr lang="en-US" sz="3200" dirty="0">
                <a:solidFill>
                  <a:schemeClr val="accent6">
                    <a:lumMod val="90000"/>
                    <a:lumOff val="10000"/>
                  </a:schemeClr>
                </a:solidFill>
                <a:latin typeface="Arial" panose="020B0604020202020204" pitchFamily="34" charset="0"/>
                <a:cs typeface="Arial" panose="020B0604020202020204" pitchFamily="34" charset="0"/>
              </a:rPr>
              <a:t>Meet Each Need with Dignity (MEND) began in 1971 in a garage. It has grown to become an anchor institution with the largest food bank in the San Fernando Valley. It provides clothing, homeless care services, and support through case management for individuals and families in need. Their mission statement declares, </a:t>
            </a:r>
            <a:r>
              <a:rPr lang="en-US" sz="3200" b="1" dirty="0">
                <a:solidFill>
                  <a:schemeClr val="accent6">
                    <a:lumMod val="90000"/>
                    <a:lumOff val="10000"/>
                  </a:schemeClr>
                </a:solidFill>
                <a:latin typeface="Arial" panose="020B0604020202020204" pitchFamily="34" charset="0"/>
                <a:cs typeface="Arial" panose="020B0604020202020204" pitchFamily="34" charset="0"/>
              </a:rPr>
              <a:t>“With dignity and respect, MEND’s mission is to meet immediate needs of individuals and families and increase their access to opportunities that strengthen their capacity to thrive.”</a:t>
            </a:r>
            <a:r>
              <a:rPr lang="en-US" sz="3200" dirty="0">
                <a:solidFill>
                  <a:schemeClr val="accent6">
                    <a:lumMod val="90000"/>
                    <a:lumOff val="10000"/>
                  </a:schemeClr>
                </a:solidFill>
                <a:latin typeface="Arial" panose="020B0604020202020204" pitchFamily="34" charset="0"/>
                <a:cs typeface="Arial" panose="020B0604020202020204" pitchFamily="34" charset="0"/>
              </a:rPr>
              <a:t> MEND is unique in that it is 99% volunteer driven and nearly entirely privately funded, taking no grants from the government. Through this dedication, MEND was able to serve over 14,600 individuals in 2018 and provided an average of 30,000 client encounters each month.</a:t>
            </a:r>
          </a:p>
          <a:p>
            <a:r>
              <a:rPr lang="en-US" sz="3200" dirty="0">
                <a:solidFill>
                  <a:schemeClr val="accent6">
                    <a:lumMod val="90000"/>
                    <a:lumOff val="10000"/>
                  </a:schemeClr>
                </a:solidFill>
                <a:latin typeface="Arial" panose="020B0604020202020204" pitchFamily="34" charset="0"/>
                <a:cs typeface="Arial" panose="020B0604020202020204" pitchFamily="34" charset="0"/>
              </a:rPr>
              <a:t>MEND contains various programs that provide additional specialized aid to families including the Wellness Program. Participants of the Wellness Program must apply and receive additional attention, they attend classes and have weekly meetings with case managers who explore the clients unique and ever evolving situations. Through the Wellness Program, participants plans to reach goals dedicated to creating a healthier lifestyle for themselves and their family.</a:t>
            </a:r>
          </a:p>
        </p:txBody>
      </p:sp>
      <p:sp>
        <p:nvSpPr>
          <p:cNvPr id="5" name="TextBox 4"/>
          <p:cNvSpPr txBox="1"/>
          <p:nvPr/>
        </p:nvSpPr>
        <p:spPr>
          <a:xfrm>
            <a:off x="1465303" y="1064250"/>
            <a:ext cx="27643098" cy="4098164"/>
          </a:xfrm>
          <a:prstGeom prst="rect">
            <a:avLst/>
          </a:prstGeom>
          <a:noFill/>
        </p:spPr>
        <p:txBody>
          <a:bodyPr wrap="square" lIns="96131" tIns="48065" rIns="96131" bIns="48065" rtlCol="0">
            <a:spAutoFit/>
          </a:bodyPr>
          <a:lstStyle/>
          <a:p>
            <a:r>
              <a:rPr lang="en-US" sz="13000" dirty="0">
                <a:solidFill>
                  <a:srgbClr val="000000"/>
                </a:solidFill>
                <a:latin typeface="Arial" panose="020B0604020202020204" pitchFamily="34" charset="0"/>
                <a:cs typeface="Arial" panose="020B0604020202020204" pitchFamily="34" charset="0"/>
              </a:rPr>
              <a:t>Meet Each Need with Dignity (MEND)- Wellness Program</a:t>
            </a:r>
            <a:endParaRPr lang="en-US" sz="13000" baseline="30000" dirty="0">
              <a:solidFill>
                <a:srgbClr val="000000"/>
              </a:solidFill>
            </a:endParaRPr>
          </a:p>
        </p:txBody>
      </p:sp>
      <p:sp>
        <p:nvSpPr>
          <p:cNvPr id="6" name="TextBox 5"/>
          <p:cNvSpPr txBox="1"/>
          <p:nvPr/>
        </p:nvSpPr>
        <p:spPr>
          <a:xfrm>
            <a:off x="1465301" y="6687460"/>
            <a:ext cx="41042001" cy="989621"/>
          </a:xfrm>
          <a:prstGeom prst="rect">
            <a:avLst/>
          </a:prstGeom>
          <a:noFill/>
        </p:spPr>
        <p:txBody>
          <a:bodyPr wrap="square" lIns="96131" tIns="48065" rIns="96131" bIns="48065" rtlCol="0">
            <a:spAutoFit/>
          </a:bodyPr>
          <a:lstStyle/>
          <a:p>
            <a:r>
              <a:rPr lang="en-US" sz="5800" dirty="0">
                <a:solidFill>
                  <a:schemeClr val="bg1"/>
                </a:solidFill>
                <a:latin typeface="Arial" panose="020B0604020202020204" pitchFamily="34" charset="0"/>
                <a:cs typeface="Arial" panose="020B0604020202020204" pitchFamily="34" charset="0"/>
              </a:rPr>
              <a:t>Janet Orozco, </a:t>
            </a:r>
            <a:r>
              <a:rPr lang="en-US" sz="4800" i="1" dirty="0">
                <a:solidFill>
                  <a:schemeClr val="bg1"/>
                </a:solidFill>
                <a:latin typeface="Arial" panose="020B0604020202020204" pitchFamily="34" charset="0"/>
                <a:cs typeface="Arial" panose="020B0604020202020204" pitchFamily="34" charset="0"/>
              </a:rPr>
              <a:t>Occidental College </a:t>
            </a:r>
            <a:r>
              <a:rPr lang="en-US" sz="5800" dirty="0">
                <a:solidFill>
                  <a:schemeClr val="bg1"/>
                </a:solidFill>
                <a:latin typeface="Arial" panose="020B0604020202020204" pitchFamily="34" charset="0"/>
                <a:cs typeface="Arial" panose="020B0604020202020204" pitchFamily="34" charset="0"/>
              </a:rPr>
              <a:t>|   Jessica Martinez, </a:t>
            </a:r>
            <a:r>
              <a:rPr lang="en-US" sz="4800" i="1" dirty="0">
                <a:solidFill>
                  <a:schemeClr val="bg1"/>
                </a:solidFill>
                <a:latin typeface="Arial" panose="020B0604020202020204" pitchFamily="34" charset="0"/>
                <a:cs typeface="Arial" panose="020B0604020202020204" pitchFamily="34" charset="0"/>
              </a:rPr>
              <a:t>Wellness Program Coordinator</a:t>
            </a:r>
          </a:p>
        </p:txBody>
      </p:sp>
      <p:sp>
        <p:nvSpPr>
          <p:cNvPr id="7" name="TextBox 6"/>
          <p:cNvSpPr txBox="1"/>
          <p:nvPr/>
        </p:nvSpPr>
        <p:spPr>
          <a:xfrm>
            <a:off x="11744009" y="11390104"/>
            <a:ext cx="9486266" cy="8309967"/>
          </a:xfrm>
          <a:prstGeom prst="rect">
            <a:avLst/>
          </a:prstGeom>
          <a:solidFill>
            <a:srgbClr val="BBBCBC"/>
          </a:solidFill>
          <a:ln>
            <a:solidFill>
              <a:srgbClr val="8A979A"/>
            </a:solidFill>
          </a:ln>
        </p:spPr>
        <p:txBody>
          <a:bodyPr wrap="square" lIns="457200" tIns="457200" rIns="457200" bIns="457200" rtlCol="0">
            <a:spAutoFit/>
          </a:bodyPr>
          <a:lstStyle/>
          <a:p>
            <a:r>
              <a:rPr lang="en-US" sz="3200" b="1" dirty="0">
                <a:solidFill>
                  <a:schemeClr val="accent6">
                    <a:lumMod val="90000"/>
                    <a:lumOff val="10000"/>
                  </a:schemeClr>
                </a:solidFill>
                <a:latin typeface="Arial" panose="020B0604020202020204" pitchFamily="34" charset="0"/>
                <a:cs typeface="Arial" panose="020B0604020202020204" pitchFamily="34" charset="0"/>
              </a:rPr>
              <a:t>Within the Wellness Program, case managers remain in close contact with participants and help them navigate any dilemmas that may emerge. </a:t>
            </a:r>
            <a:r>
              <a:rPr lang="en-US" sz="3200" dirty="0">
                <a:solidFill>
                  <a:schemeClr val="accent6">
                    <a:lumMod val="90000"/>
                    <a:lumOff val="10000"/>
                  </a:schemeClr>
                </a:solidFill>
                <a:latin typeface="Arial" panose="020B0604020202020204" pitchFamily="34" charset="0"/>
                <a:cs typeface="Arial" panose="020B0604020202020204" pitchFamily="34" charset="0"/>
              </a:rPr>
              <a:t>They do this by referring participants to the proper channels to receive the most adequate aid. This allows the participants to feel a sense of independence and control in their situation; giving them an avenue where they can reach out and get the help they require. Case managers also help participants set goals related to nutrition, exercise, and mental health; encouraging participants to improve their health. This keeps participants aware of their progress and maintains accountability. </a:t>
            </a:r>
          </a:p>
        </p:txBody>
      </p:sp>
      <p:sp>
        <p:nvSpPr>
          <p:cNvPr id="8" name="TextBox 7"/>
          <p:cNvSpPr txBox="1"/>
          <p:nvPr/>
        </p:nvSpPr>
        <p:spPr>
          <a:xfrm>
            <a:off x="22426215" y="11399933"/>
            <a:ext cx="9486266" cy="8309967"/>
          </a:xfrm>
          <a:prstGeom prst="rect">
            <a:avLst/>
          </a:prstGeom>
          <a:noFill/>
          <a:ln>
            <a:solidFill>
              <a:srgbClr val="8A979A"/>
            </a:solidFill>
          </a:ln>
        </p:spPr>
        <p:txBody>
          <a:bodyPr wrap="square" lIns="457200" tIns="457200" rIns="457200" bIns="457200" rtlCol="0">
            <a:spAutoFit/>
          </a:bodyPr>
          <a:lstStyle/>
          <a:p>
            <a:r>
              <a:rPr lang="en-US" sz="3200" dirty="0">
                <a:solidFill>
                  <a:schemeClr val="accent6">
                    <a:lumMod val="90000"/>
                    <a:lumOff val="10000"/>
                  </a:schemeClr>
                </a:solidFill>
                <a:latin typeface="Arial" panose="020B0604020202020204" pitchFamily="34" charset="0"/>
                <a:cs typeface="Arial" panose="020B0604020202020204" pitchFamily="34" charset="0"/>
              </a:rPr>
              <a:t>I worked as a case manager </a:t>
            </a:r>
            <a:r>
              <a:rPr lang="en-US" sz="3200" b="1" dirty="0">
                <a:solidFill>
                  <a:schemeClr val="accent6">
                    <a:lumMod val="90000"/>
                    <a:lumOff val="10000"/>
                  </a:schemeClr>
                </a:solidFill>
                <a:latin typeface="Arial" panose="020B0604020202020204" pitchFamily="34" charset="0"/>
                <a:cs typeface="Arial" panose="020B0604020202020204" pitchFamily="34" charset="0"/>
              </a:rPr>
              <a:t>for five clients </a:t>
            </a:r>
            <a:r>
              <a:rPr lang="en-US" sz="3200" dirty="0">
                <a:solidFill>
                  <a:schemeClr val="accent6">
                    <a:lumMod val="90000"/>
                    <a:lumOff val="10000"/>
                  </a:schemeClr>
                </a:solidFill>
                <a:latin typeface="Arial" panose="020B0604020202020204" pitchFamily="34" charset="0"/>
                <a:cs typeface="Arial" panose="020B0604020202020204" pitchFamily="34" charset="0"/>
              </a:rPr>
              <a:t>and was able to provide information regarding healthy eating, share medical and essential resources, and create an important connection with the clients, particularly patients who required companionship during these times. I also created a </a:t>
            </a:r>
            <a:r>
              <a:rPr lang="en-US" sz="3200" b="1" dirty="0">
                <a:solidFill>
                  <a:schemeClr val="accent6">
                    <a:lumMod val="90000"/>
                    <a:lumOff val="10000"/>
                  </a:schemeClr>
                </a:solidFill>
                <a:latin typeface="Arial" panose="020B0604020202020204" pitchFamily="34" charset="0"/>
                <a:cs typeface="Arial" panose="020B0604020202020204" pitchFamily="34" charset="0"/>
              </a:rPr>
              <a:t>70+ page recipe book </a:t>
            </a:r>
            <a:r>
              <a:rPr lang="en-US" sz="3200" dirty="0">
                <a:solidFill>
                  <a:schemeClr val="accent6">
                    <a:lumMod val="90000"/>
                    <a:lumOff val="10000"/>
                  </a:schemeClr>
                </a:solidFill>
                <a:latin typeface="Arial" panose="020B0604020202020204" pitchFamily="34" charset="0"/>
                <a:cs typeface="Arial" panose="020B0604020202020204" pitchFamily="34" charset="0"/>
              </a:rPr>
              <a:t>and made insignias indicating the health benefits of the given recipe to aid participants in improving their eating habits. I further created a new organizational system that allowed participants to more easily choose the supplemental foods they received from MEND, eliminating language barriers by providing the English Spanish translation, and images for each item.</a:t>
            </a:r>
          </a:p>
        </p:txBody>
      </p:sp>
      <p:sp>
        <p:nvSpPr>
          <p:cNvPr id="9" name="TextBox 8"/>
          <p:cNvSpPr txBox="1"/>
          <p:nvPr/>
        </p:nvSpPr>
        <p:spPr>
          <a:xfrm>
            <a:off x="33020208" y="22103358"/>
            <a:ext cx="9487094" cy="7325082"/>
          </a:xfrm>
          <a:prstGeom prst="rect">
            <a:avLst/>
          </a:prstGeom>
          <a:solidFill>
            <a:srgbClr val="BBBCBC"/>
          </a:solidFill>
          <a:ln>
            <a:solidFill>
              <a:srgbClr val="8A979A"/>
            </a:solidFill>
          </a:ln>
        </p:spPr>
        <p:txBody>
          <a:bodyPr wrap="square" lIns="457200" tIns="457200" rIns="457200" bIns="457200" rtlCol="0">
            <a:spAutoFit/>
          </a:bodyPr>
          <a:lstStyle/>
          <a:p>
            <a:r>
              <a:rPr lang="en-US" sz="3200" dirty="0">
                <a:solidFill>
                  <a:schemeClr val="accent6">
                    <a:lumMod val="90000"/>
                    <a:lumOff val="10000"/>
                  </a:schemeClr>
                </a:solidFill>
                <a:latin typeface="Arial" panose="020B0604020202020204" pitchFamily="34" charset="0"/>
                <a:cs typeface="Arial" panose="020B0604020202020204" pitchFamily="34" charset="0"/>
              </a:rPr>
              <a:t>Through providing a hands-on approach to aiding participants, I was able to see the changes that were made within their lives. The recipes and insignias I created will provide easy to understand new and healthy meals for all participants. Depending on the supplemental items that are chosen, case managers in the future can send the recipes with the chosen items. It was hugely rewarding to see the changes in mentality and the gratitude that the participants displayed. While interning at MEND I was exposed to real life situations that required efficient and sufficient care. </a:t>
            </a:r>
          </a:p>
        </p:txBody>
      </p:sp>
      <p:sp>
        <p:nvSpPr>
          <p:cNvPr id="10" name="TextBox 9"/>
          <p:cNvSpPr txBox="1"/>
          <p:nvPr/>
        </p:nvSpPr>
        <p:spPr>
          <a:xfrm>
            <a:off x="33587240" y="29629181"/>
            <a:ext cx="9018866" cy="1574396"/>
          </a:xfrm>
          <a:prstGeom prst="rect">
            <a:avLst/>
          </a:prstGeom>
          <a:noFill/>
        </p:spPr>
        <p:txBody>
          <a:bodyPr wrap="square" lIns="96131" tIns="48065" rIns="96131" bIns="48065" rtlCol="0">
            <a:spAutoFit/>
          </a:bodyPr>
          <a:lstStyle/>
          <a:p>
            <a:r>
              <a:rPr lang="en-US" sz="3200" dirty="0">
                <a:latin typeface="Arial" panose="020B0604020202020204" pitchFamily="34" charset="0"/>
                <a:cs typeface="Arial" panose="020B0604020202020204" pitchFamily="34" charset="0"/>
              </a:rPr>
              <a:t>This work was supported by the Occidental College UEP and UEPI Summer Internship Program. </a:t>
            </a:r>
            <a:endParaRPr lang="en-US" sz="3200" dirty="0">
              <a:solidFill>
                <a:schemeClr val="accent6">
                  <a:lumMod val="90000"/>
                  <a:lumOff val="1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11747228" y="19787188"/>
            <a:ext cx="20668325" cy="866510"/>
          </a:xfrm>
          <a:prstGeom prst="rect">
            <a:avLst/>
          </a:prstGeom>
          <a:noFill/>
        </p:spPr>
        <p:txBody>
          <a:bodyPr wrap="square" lIns="96131" tIns="48065" rIns="96131" bIns="48065" rtlCol="0">
            <a:spAutoFit/>
          </a:bodyPr>
          <a:lstStyle/>
          <a:p>
            <a:r>
              <a:rPr lang="en-US" sz="5000" b="1" dirty="0">
                <a:solidFill>
                  <a:srgbClr val="000000"/>
                </a:solidFill>
              </a:rPr>
              <a:t>Figure 1 </a:t>
            </a:r>
            <a:r>
              <a:rPr lang="en-US" sz="5000" dirty="0">
                <a:solidFill>
                  <a:srgbClr val="000000"/>
                </a:solidFill>
              </a:rPr>
              <a:t>– The insignias sample recipe translated in English and Spanish. </a:t>
            </a:r>
          </a:p>
        </p:txBody>
      </p:sp>
      <p:sp>
        <p:nvSpPr>
          <p:cNvPr id="12" name="Rectangle 11"/>
          <p:cNvSpPr/>
          <p:nvPr/>
        </p:nvSpPr>
        <p:spPr>
          <a:xfrm>
            <a:off x="33461949" y="9327522"/>
            <a:ext cx="9486266" cy="2405393"/>
          </a:xfrm>
          <a:prstGeom prst="rect">
            <a:avLst/>
          </a:prstGeom>
        </p:spPr>
        <p:txBody>
          <a:bodyPr wrap="square" lIns="96131" tIns="48065" rIns="96131" bIns="48065">
            <a:spAutoFit/>
          </a:bodyPr>
          <a:lstStyle/>
          <a:p>
            <a:r>
              <a:rPr lang="en-US" sz="5000" b="1" dirty="0">
                <a:solidFill>
                  <a:srgbClr val="000000"/>
                </a:solidFill>
                <a:latin typeface="Arial" panose="020B0604020202020204" pitchFamily="34" charset="0"/>
                <a:cs typeface="Arial" panose="020B0604020202020204" pitchFamily="34" charset="0"/>
              </a:rPr>
              <a:t>Figure 2 </a:t>
            </a:r>
            <a:r>
              <a:rPr lang="en-US" sz="5000" dirty="0">
                <a:solidFill>
                  <a:srgbClr val="000000"/>
                </a:solidFill>
                <a:latin typeface="Arial" panose="020B0604020202020204" pitchFamily="34" charset="0"/>
                <a:cs typeface="Arial" panose="020B0604020202020204" pitchFamily="34" charset="0"/>
              </a:rPr>
              <a:t>– New organizational system for MEND Supplemental Foods.</a:t>
            </a:r>
          </a:p>
        </p:txBody>
      </p:sp>
      <p:sp>
        <p:nvSpPr>
          <p:cNvPr id="14" name="TextBox 13"/>
          <p:cNvSpPr txBox="1"/>
          <p:nvPr/>
        </p:nvSpPr>
        <p:spPr>
          <a:xfrm>
            <a:off x="4205745" y="29074917"/>
            <a:ext cx="6643300" cy="2066839"/>
          </a:xfrm>
          <a:prstGeom prst="rect">
            <a:avLst/>
          </a:prstGeom>
          <a:noFill/>
        </p:spPr>
        <p:txBody>
          <a:bodyPr wrap="square" lIns="96131" tIns="48065" rIns="96131" bIns="48065" rtlCol="0">
            <a:spAutoFit/>
          </a:bodyPr>
          <a:lstStyle/>
          <a:p>
            <a:r>
              <a:rPr lang="en-US" sz="3200" dirty="0">
                <a:solidFill>
                  <a:schemeClr val="bg1"/>
                </a:solidFill>
                <a:latin typeface="Arial" panose="020B0604020202020204" pitchFamily="34" charset="0"/>
                <a:cs typeface="Arial" panose="020B0604020202020204" pitchFamily="34" charset="0"/>
              </a:rPr>
              <a:t>Janet Orozco</a:t>
            </a:r>
          </a:p>
          <a:p>
            <a:r>
              <a:rPr lang="en-US" sz="3200" dirty="0">
                <a:solidFill>
                  <a:schemeClr val="bg1"/>
                </a:solidFill>
                <a:latin typeface="Arial" panose="020B0604020202020204" pitchFamily="34" charset="0"/>
                <a:cs typeface="Arial" panose="020B0604020202020204" pitchFamily="34" charset="0"/>
              </a:rPr>
              <a:t>Occidental College</a:t>
            </a:r>
          </a:p>
          <a:p>
            <a:r>
              <a:rPr lang="en-US" sz="3200" dirty="0">
                <a:solidFill>
                  <a:schemeClr val="bg1"/>
                </a:solidFill>
                <a:latin typeface="Arial" panose="020B0604020202020204" pitchFamily="34" charset="0"/>
                <a:cs typeface="Arial" panose="020B0604020202020204" pitchFamily="34" charset="0"/>
              </a:rPr>
              <a:t>UEP and Public Health</a:t>
            </a:r>
          </a:p>
          <a:p>
            <a:r>
              <a:rPr lang="en-US" sz="3200" dirty="0">
                <a:solidFill>
                  <a:schemeClr val="bg1"/>
                </a:solidFill>
                <a:latin typeface="Arial" panose="020B0604020202020204" pitchFamily="34" charset="0"/>
                <a:cs typeface="Arial" panose="020B0604020202020204" pitchFamily="34" charset="0"/>
              </a:rPr>
              <a:t>jorozco2@oxy.edu</a:t>
            </a:r>
          </a:p>
        </p:txBody>
      </p:sp>
      <p:sp>
        <p:nvSpPr>
          <p:cNvPr id="19" name="TextBox 18"/>
          <p:cNvSpPr txBox="1"/>
          <p:nvPr/>
        </p:nvSpPr>
        <p:spPr>
          <a:xfrm>
            <a:off x="1929820" y="9497278"/>
            <a:ext cx="8799593" cy="1892826"/>
          </a:xfrm>
          <a:prstGeom prst="rect">
            <a:avLst/>
          </a:prstGeom>
          <a:solidFill>
            <a:srgbClr val="00A3AD"/>
          </a:solidFill>
          <a:ln>
            <a:solidFill>
              <a:srgbClr val="8A979A"/>
            </a:solidFill>
          </a:ln>
        </p:spPr>
        <p:txBody>
          <a:bodyPr wrap="square" lIns="457200" tIns="457200" rIns="457200" bIns="457200" rtlCol="0">
            <a:spAutoFit/>
          </a:bodyPr>
          <a:lstStyle/>
          <a:p>
            <a:pPr marL="1143000" indent="-1143000">
              <a:buAutoNum type="romanUcPeriod"/>
            </a:pPr>
            <a:r>
              <a:rPr lang="en-US" sz="6300" dirty="0">
                <a:solidFill>
                  <a:schemeClr val="bg1"/>
                </a:solidFill>
                <a:latin typeface="Arial" panose="020B0604020202020204" pitchFamily="34" charset="0"/>
                <a:cs typeface="Arial" panose="020B0604020202020204" pitchFamily="34" charset="0"/>
              </a:rPr>
              <a:t>Background </a:t>
            </a:r>
          </a:p>
        </p:txBody>
      </p:sp>
      <p:sp>
        <p:nvSpPr>
          <p:cNvPr id="20" name="TextBox 19"/>
          <p:cNvSpPr txBox="1"/>
          <p:nvPr/>
        </p:nvSpPr>
        <p:spPr>
          <a:xfrm>
            <a:off x="11747228" y="9497279"/>
            <a:ext cx="9486266" cy="1892826"/>
          </a:xfrm>
          <a:prstGeom prst="rect">
            <a:avLst/>
          </a:prstGeom>
          <a:solidFill>
            <a:srgbClr val="00A3AD"/>
          </a:solidFill>
          <a:ln>
            <a:solidFill>
              <a:srgbClr val="8A979A"/>
            </a:solidFill>
          </a:ln>
        </p:spPr>
        <p:txBody>
          <a:bodyPr wrap="square" lIns="457200" tIns="457200" rIns="457200" bIns="457200" rtlCol="0">
            <a:spAutoFit/>
          </a:bodyPr>
          <a:lstStyle/>
          <a:p>
            <a:r>
              <a:rPr lang="en-US" sz="6300" dirty="0">
                <a:solidFill>
                  <a:schemeClr val="bg1"/>
                </a:solidFill>
                <a:latin typeface="Arial" panose="020B0604020202020204" pitchFamily="34" charset="0"/>
                <a:cs typeface="Arial" panose="020B0604020202020204" pitchFamily="34" charset="0"/>
              </a:rPr>
              <a:t>II. Methods </a:t>
            </a:r>
          </a:p>
        </p:txBody>
      </p:sp>
      <p:sp>
        <p:nvSpPr>
          <p:cNvPr id="21" name="TextBox 20"/>
          <p:cNvSpPr txBox="1"/>
          <p:nvPr/>
        </p:nvSpPr>
        <p:spPr>
          <a:xfrm>
            <a:off x="22427826" y="9497278"/>
            <a:ext cx="9486266" cy="1892826"/>
          </a:xfrm>
          <a:prstGeom prst="rect">
            <a:avLst/>
          </a:prstGeom>
          <a:solidFill>
            <a:srgbClr val="00A3AD"/>
          </a:solidFill>
          <a:ln>
            <a:solidFill>
              <a:srgbClr val="8A979A"/>
            </a:solidFill>
          </a:ln>
        </p:spPr>
        <p:txBody>
          <a:bodyPr wrap="square" lIns="457200" tIns="457200" rIns="457200" bIns="457200" rtlCol="0">
            <a:spAutoFit/>
          </a:bodyPr>
          <a:lstStyle/>
          <a:p>
            <a:r>
              <a:rPr lang="en-US" sz="6300" dirty="0">
                <a:solidFill>
                  <a:schemeClr val="bg1"/>
                </a:solidFill>
                <a:latin typeface="Arial" panose="020B0604020202020204" pitchFamily="34" charset="0"/>
                <a:cs typeface="Arial" panose="020B0604020202020204" pitchFamily="34" charset="0"/>
              </a:rPr>
              <a:t>III. Results</a:t>
            </a:r>
          </a:p>
        </p:txBody>
      </p:sp>
      <p:sp>
        <p:nvSpPr>
          <p:cNvPr id="22" name="TextBox 21"/>
          <p:cNvSpPr txBox="1"/>
          <p:nvPr/>
        </p:nvSpPr>
        <p:spPr>
          <a:xfrm>
            <a:off x="33021036" y="20210532"/>
            <a:ext cx="9486266" cy="1892826"/>
          </a:xfrm>
          <a:prstGeom prst="rect">
            <a:avLst/>
          </a:prstGeom>
          <a:solidFill>
            <a:srgbClr val="00A3AD"/>
          </a:solidFill>
          <a:ln>
            <a:solidFill>
              <a:srgbClr val="8A979A"/>
            </a:solidFill>
          </a:ln>
        </p:spPr>
        <p:txBody>
          <a:bodyPr wrap="square" lIns="457200" tIns="457200" rIns="457200" bIns="457200" rtlCol="0">
            <a:spAutoFit/>
          </a:bodyPr>
          <a:lstStyle/>
          <a:p>
            <a:r>
              <a:rPr lang="en-US" sz="6300" dirty="0">
                <a:solidFill>
                  <a:srgbClr val="FFFFFF"/>
                </a:solidFill>
              </a:rPr>
              <a:t>IV. Conclusion</a:t>
            </a:r>
          </a:p>
        </p:txBody>
      </p:sp>
      <p:pic>
        <p:nvPicPr>
          <p:cNvPr id="24" name="Picture 23">
            <a:extLst>
              <a:ext uri="{FF2B5EF4-FFF2-40B4-BE49-F238E27FC236}">
                <a16:creationId xmlns:a16="http://schemas.microsoft.com/office/drawing/2014/main" id="{52A6569C-8087-4D38-8F3D-98B3609EF44A}"/>
              </a:ext>
            </a:extLst>
          </p:cNvPr>
          <p:cNvPicPr>
            <a:picLocks noChangeAspect="1"/>
          </p:cNvPicPr>
          <p:nvPr/>
        </p:nvPicPr>
        <p:blipFill rotWithShape="1">
          <a:blip r:embed="rId11"/>
          <a:srcRect l="26445" t="33808" r="50379" b="10421"/>
          <a:stretch/>
        </p:blipFill>
        <p:spPr>
          <a:xfrm>
            <a:off x="36734729" y="1431788"/>
            <a:ext cx="4868214" cy="3405485"/>
          </a:xfrm>
          <a:prstGeom prst="rect">
            <a:avLst/>
          </a:prstGeom>
        </p:spPr>
      </p:pic>
      <p:pic>
        <p:nvPicPr>
          <p:cNvPr id="33" name="Picture 32" descr="A close up of a clock&#10;&#10;Description automatically generated">
            <a:extLst>
              <a:ext uri="{FF2B5EF4-FFF2-40B4-BE49-F238E27FC236}">
                <a16:creationId xmlns:a16="http://schemas.microsoft.com/office/drawing/2014/main" id="{02151714-6A45-4E46-932A-3ABC204C14D9}"/>
              </a:ext>
            </a:extLst>
          </p:cNvPr>
          <p:cNvPicPr>
            <a:picLocks noChangeAspect="1"/>
          </p:cNvPicPr>
          <p:nvPr/>
        </p:nvPicPr>
        <p:blipFill>
          <a:blip r:embed="rId12"/>
          <a:stretch>
            <a:fillRect/>
          </a:stretch>
        </p:blipFill>
        <p:spPr>
          <a:xfrm>
            <a:off x="28527530" y="24199315"/>
            <a:ext cx="3218390" cy="3218390"/>
          </a:xfrm>
          <a:prstGeom prst="rect">
            <a:avLst/>
          </a:prstGeom>
        </p:spPr>
      </p:pic>
      <p:pic>
        <p:nvPicPr>
          <p:cNvPr id="35" name="Picture 34" descr="A close up of a sign&#10;&#10;Description automatically generated">
            <a:extLst>
              <a:ext uri="{FF2B5EF4-FFF2-40B4-BE49-F238E27FC236}">
                <a16:creationId xmlns:a16="http://schemas.microsoft.com/office/drawing/2014/main" id="{5EEA2BEC-E5EE-8A4C-9023-E369E73667B8}"/>
              </a:ext>
            </a:extLst>
          </p:cNvPr>
          <p:cNvPicPr>
            <a:picLocks noChangeAspect="1"/>
          </p:cNvPicPr>
          <p:nvPr/>
        </p:nvPicPr>
        <p:blipFill>
          <a:blip r:embed="rId13"/>
          <a:stretch>
            <a:fillRect/>
          </a:stretch>
        </p:blipFill>
        <p:spPr>
          <a:xfrm>
            <a:off x="24546281" y="24267370"/>
            <a:ext cx="3083335" cy="3083335"/>
          </a:xfrm>
          <a:prstGeom prst="rect">
            <a:avLst/>
          </a:prstGeom>
        </p:spPr>
      </p:pic>
      <p:pic>
        <p:nvPicPr>
          <p:cNvPr id="37" name="Picture 36" descr="A picture containing game&#10;&#10;Description automatically generated">
            <a:extLst>
              <a:ext uri="{FF2B5EF4-FFF2-40B4-BE49-F238E27FC236}">
                <a16:creationId xmlns:a16="http://schemas.microsoft.com/office/drawing/2014/main" id="{CCE979D6-585D-1D4A-8F49-F6D6C180CD78}"/>
              </a:ext>
            </a:extLst>
          </p:cNvPr>
          <p:cNvPicPr>
            <a:picLocks noChangeAspect="1"/>
          </p:cNvPicPr>
          <p:nvPr/>
        </p:nvPicPr>
        <p:blipFill>
          <a:blip r:embed="rId14"/>
          <a:stretch>
            <a:fillRect/>
          </a:stretch>
        </p:blipFill>
        <p:spPr>
          <a:xfrm>
            <a:off x="28640739" y="21156945"/>
            <a:ext cx="2861789" cy="2861789"/>
          </a:xfrm>
          <a:prstGeom prst="rect">
            <a:avLst/>
          </a:prstGeom>
        </p:spPr>
      </p:pic>
      <p:pic>
        <p:nvPicPr>
          <p:cNvPr id="39" name="Picture 38" descr="A close up of a sign&#10;&#10;Description automatically generated">
            <a:extLst>
              <a:ext uri="{FF2B5EF4-FFF2-40B4-BE49-F238E27FC236}">
                <a16:creationId xmlns:a16="http://schemas.microsoft.com/office/drawing/2014/main" id="{60DDB9D2-62A2-0047-80CE-0E87BE355909}"/>
              </a:ext>
            </a:extLst>
          </p:cNvPr>
          <p:cNvPicPr>
            <a:picLocks noChangeAspect="1"/>
          </p:cNvPicPr>
          <p:nvPr/>
        </p:nvPicPr>
        <p:blipFill>
          <a:blip r:embed="rId15"/>
          <a:stretch>
            <a:fillRect/>
          </a:stretch>
        </p:blipFill>
        <p:spPr>
          <a:xfrm>
            <a:off x="24642540" y="21156945"/>
            <a:ext cx="3083335" cy="3083335"/>
          </a:xfrm>
          <a:prstGeom prst="rect">
            <a:avLst/>
          </a:prstGeom>
        </p:spPr>
      </p:pic>
      <p:pic>
        <p:nvPicPr>
          <p:cNvPr id="41" name="Picture 40" descr="A screenshot of a social media post&#10;&#10;Description automatically generated">
            <a:extLst>
              <a:ext uri="{FF2B5EF4-FFF2-40B4-BE49-F238E27FC236}">
                <a16:creationId xmlns:a16="http://schemas.microsoft.com/office/drawing/2014/main" id="{26C15192-C1DC-FE45-A105-4A784243CD0D}"/>
              </a:ext>
            </a:extLst>
          </p:cNvPr>
          <p:cNvPicPr>
            <a:picLocks noChangeAspect="1"/>
          </p:cNvPicPr>
          <p:nvPr/>
        </p:nvPicPr>
        <p:blipFill>
          <a:blip r:embed="rId16"/>
          <a:stretch>
            <a:fillRect/>
          </a:stretch>
        </p:blipFill>
        <p:spPr>
          <a:xfrm>
            <a:off x="11850636" y="22103358"/>
            <a:ext cx="5738765" cy="7214157"/>
          </a:xfrm>
          <a:prstGeom prst="rect">
            <a:avLst/>
          </a:prstGeom>
          <a:ln>
            <a:solidFill>
              <a:schemeClr val="accent1"/>
            </a:solidFill>
          </a:ln>
        </p:spPr>
      </p:pic>
      <p:pic>
        <p:nvPicPr>
          <p:cNvPr id="45" name="Picture 44" descr="A screenshot of a social media post&#10;&#10;Description automatically generated">
            <a:extLst>
              <a:ext uri="{FF2B5EF4-FFF2-40B4-BE49-F238E27FC236}">
                <a16:creationId xmlns:a16="http://schemas.microsoft.com/office/drawing/2014/main" id="{3CC58CC7-E9D7-724F-B864-6984DCDF86A6}"/>
              </a:ext>
            </a:extLst>
          </p:cNvPr>
          <p:cNvPicPr>
            <a:picLocks noChangeAspect="1"/>
          </p:cNvPicPr>
          <p:nvPr/>
        </p:nvPicPr>
        <p:blipFill>
          <a:blip r:embed="rId17"/>
          <a:stretch>
            <a:fillRect/>
          </a:stretch>
        </p:blipFill>
        <p:spPr>
          <a:xfrm>
            <a:off x="17981931" y="22121043"/>
            <a:ext cx="5855868" cy="7251621"/>
          </a:xfrm>
          <a:prstGeom prst="rect">
            <a:avLst/>
          </a:prstGeom>
          <a:ln>
            <a:solidFill>
              <a:schemeClr val="accent1"/>
            </a:solidFill>
          </a:ln>
        </p:spPr>
      </p:pic>
      <p:pic>
        <p:nvPicPr>
          <p:cNvPr id="47" name="Picture 46" descr="A close up of a logo&#10;&#10;Description automatically generated">
            <a:extLst>
              <a:ext uri="{FF2B5EF4-FFF2-40B4-BE49-F238E27FC236}">
                <a16:creationId xmlns:a16="http://schemas.microsoft.com/office/drawing/2014/main" id="{B14361BA-D44E-3F43-BA63-B69D1AA10811}"/>
              </a:ext>
            </a:extLst>
          </p:cNvPr>
          <p:cNvPicPr>
            <a:picLocks noChangeAspect="1"/>
          </p:cNvPicPr>
          <p:nvPr/>
        </p:nvPicPr>
        <p:blipFill>
          <a:blip r:embed="rId18"/>
          <a:stretch>
            <a:fillRect/>
          </a:stretch>
        </p:blipFill>
        <p:spPr>
          <a:xfrm>
            <a:off x="26426892" y="27477946"/>
            <a:ext cx="3218390" cy="3218390"/>
          </a:xfrm>
          <a:prstGeom prst="rect">
            <a:avLst/>
          </a:prstGeom>
        </p:spPr>
      </p:pic>
      <p:pic>
        <p:nvPicPr>
          <p:cNvPr id="49" name="Picture 48" descr="A close up of a map&#10;&#10;Description automatically generated">
            <a:extLst>
              <a:ext uri="{FF2B5EF4-FFF2-40B4-BE49-F238E27FC236}">
                <a16:creationId xmlns:a16="http://schemas.microsoft.com/office/drawing/2014/main" id="{42F4C138-E8F9-AC43-B21C-3C0DEB115D3B}"/>
              </a:ext>
            </a:extLst>
          </p:cNvPr>
          <p:cNvPicPr>
            <a:picLocks noChangeAspect="1"/>
          </p:cNvPicPr>
          <p:nvPr/>
        </p:nvPicPr>
        <p:blipFill>
          <a:blip r:embed="rId19"/>
          <a:stretch>
            <a:fillRect/>
          </a:stretch>
        </p:blipFill>
        <p:spPr>
          <a:xfrm>
            <a:off x="32736714" y="12167153"/>
            <a:ext cx="5027041" cy="6716398"/>
          </a:xfrm>
          <a:prstGeom prst="rect">
            <a:avLst/>
          </a:prstGeom>
          <a:ln>
            <a:solidFill>
              <a:schemeClr val="accent1">
                <a:shade val="95000"/>
                <a:satMod val="105000"/>
              </a:schemeClr>
            </a:solidFill>
          </a:ln>
        </p:spPr>
      </p:pic>
      <p:pic>
        <p:nvPicPr>
          <p:cNvPr id="51" name="Picture 50" descr="A picture containing building&#10;&#10;Description automatically generated">
            <a:extLst>
              <a:ext uri="{FF2B5EF4-FFF2-40B4-BE49-F238E27FC236}">
                <a16:creationId xmlns:a16="http://schemas.microsoft.com/office/drawing/2014/main" id="{6AAE5680-34A2-B644-AB09-0BF23A7BE213}"/>
              </a:ext>
            </a:extLst>
          </p:cNvPr>
          <p:cNvPicPr>
            <a:picLocks noChangeAspect="1"/>
          </p:cNvPicPr>
          <p:nvPr/>
        </p:nvPicPr>
        <p:blipFill>
          <a:blip r:embed="rId20"/>
          <a:stretch>
            <a:fillRect/>
          </a:stretch>
        </p:blipFill>
        <p:spPr>
          <a:xfrm>
            <a:off x="38211568" y="12163948"/>
            <a:ext cx="5188107" cy="6722808"/>
          </a:xfrm>
          <a:prstGeom prst="rect">
            <a:avLst/>
          </a:prstGeom>
          <a:ln>
            <a:solidFill>
              <a:schemeClr val="accent1">
                <a:shade val="95000"/>
                <a:satMod val="105000"/>
              </a:schemeClr>
            </a:solidFill>
          </a:ln>
        </p:spPr>
      </p:pic>
      <p:pic>
        <p:nvPicPr>
          <p:cNvPr id="52" name="Background" descr="Background">
            <a:hlinkClick r:id="" action="ppaction://media"/>
            <a:extLst>
              <a:ext uri="{FF2B5EF4-FFF2-40B4-BE49-F238E27FC236}">
                <a16:creationId xmlns:a16="http://schemas.microsoft.com/office/drawing/2014/main" id="{4662DDBC-2119-254D-81AB-4DB20BA0C143}"/>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8877743" y="10105375"/>
            <a:ext cx="812800" cy="812800"/>
          </a:xfrm>
          <a:prstGeom prst="rect">
            <a:avLst/>
          </a:prstGeom>
        </p:spPr>
      </p:pic>
      <p:pic>
        <p:nvPicPr>
          <p:cNvPr id="53" name="Methods" descr="Methods">
            <a:hlinkClick r:id="" action="ppaction://media"/>
            <a:extLst>
              <a:ext uri="{FF2B5EF4-FFF2-40B4-BE49-F238E27FC236}">
                <a16:creationId xmlns:a16="http://schemas.microsoft.com/office/drawing/2014/main" id="{FB877059-4BD9-A745-AF8B-3796EE8097B2}"/>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9193566" y="10060358"/>
            <a:ext cx="812800" cy="812800"/>
          </a:xfrm>
          <a:prstGeom prst="rect">
            <a:avLst/>
          </a:prstGeom>
        </p:spPr>
      </p:pic>
      <p:pic>
        <p:nvPicPr>
          <p:cNvPr id="54" name="Results" descr="Results">
            <a:hlinkClick r:id="" action="ppaction://media"/>
            <a:extLst>
              <a:ext uri="{FF2B5EF4-FFF2-40B4-BE49-F238E27FC236}">
                <a16:creationId xmlns:a16="http://schemas.microsoft.com/office/drawing/2014/main" id="{3D7BDADF-A42E-F44F-8CDF-E82340610F03}"/>
              </a:ext>
            </a:extLst>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30229393" y="10060358"/>
            <a:ext cx="812800" cy="812800"/>
          </a:xfrm>
          <a:prstGeom prst="rect">
            <a:avLst/>
          </a:prstGeom>
        </p:spPr>
      </p:pic>
      <p:pic>
        <p:nvPicPr>
          <p:cNvPr id="55" name="Conclusion" descr="Conclusion">
            <a:hlinkClick r:id="" action="ppaction://media"/>
            <a:extLst>
              <a:ext uri="{FF2B5EF4-FFF2-40B4-BE49-F238E27FC236}">
                <a16:creationId xmlns:a16="http://schemas.microsoft.com/office/drawing/2014/main" id="{0466745D-0A47-DE4B-A64A-1E816630B2E7}"/>
              </a:ext>
            </a:extLst>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40790143" y="20750545"/>
            <a:ext cx="812800" cy="812800"/>
          </a:xfrm>
          <a:prstGeom prst="rect">
            <a:avLst/>
          </a:prstGeom>
        </p:spPr>
      </p:pic>
    </p:spTree>
    <p:extLst>
      <p:ext uri="{BB962C8B-B14F-4D97-AF65-F5344CB8AC3E}">
        <p14:creationId xmlns:p14="http://schemas.microsoft.com/office/powerpoint/2010/main" val="17501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49" fill="hold"/>
                                        <p:tgtEl>
                                          <p:spTgt spid="5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8498" fill="hold"/>
                                        <p:tgtEl>
                                          <p:spTgt spid="5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3668" fill="hold"/>
                                        <p:tgtEl>
                                          <p:spTgt spid="5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8939" fill="hold"/>
                                        <p:tgtEl>
                                          <p:spTgt spid="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2"/>
                </p:tgtEl>
              </p:cMediaNode>
            </p:audio>
            <p:audio>
              <p:cMediaNode vol="80000">
                <p:cTn id="20" fill="hold" display="0">
                  <p:stCondLst>
                    <p:cond delay="indefinite"/>
                  </p:stCondLst>
                  <p:endCondLst>
                    <p:cond evt="onStopAudio" delay="0">
                      <p:tgtEl>
                        <p:sldTgt/>
                      </p:tgtEl>
                    </p:cond>
                  </p:endCondLst>
                </p:cTn>
                <p:tgtEl>
                  <p:spTgt spid="53"/>
                </p:tgtEl>
              </p:cMediaNode>
            </p:audio>
            <p:audio>
              <p:cMediaNode vol="80000">
                <p:cTn id="21" fill="hold" display="0">
                  <p:stCondLst>
                    <p:cond delay="indefinite"/>
                  </p:stCondLst>
                  <p:endCondLst>
                    <p:cond evt="onStopAudio" delay="0">
                      <p:tgtEl>
                        <p:sldTgt/>
                      </p:tgtEl>
                    </p:cond>
                  </p:endCondLst>
                </p:cTn>
                <p:tgtEl>
                  <p:spTgt spid="54"/>
                </p:tgtEl>
              </p:cMediaNode>
            </p:audio>
            <p:audio>
              <p:cMediaNode vol="80000">
                <p:cTn id="22" fill="hold" display="0">
                  <p:stCondLst>
                    <p:cond delay="indefinite"/>
                  </p:stCondLst>
                  <p:endCondLst>
                    <p:cond evt="onStopAudio" delay="0">
                      <p:tgtEl>
                        <p:sldTgt/>
                      </p:tgtEl>
                    </p:cond>
                  </p:endCondLst>
                </p:cTn>
                <p:tgtEl>
                  <p:spTgt spid="55"/>
                </p:tgtEl>
              </p:cMediaNode>
            </p:audio>
          </p:childTnLst>
        </p:cTn>
      </p:par>
    </p:tnLst>
  </p:timing>
</p:sld>
</file>

<file path=ppt/theme/theme1.xml><?xml version="1.0" encoding="utf-8"?>
<a:theme xmlns:a="http://schemas.openxmlformats.org/drawingml/2006/main" name="Office Theme">
  <a:themeElements>
    <a:clrScheme name="RGS">
      <a:dk1>
        <a:srgbClr val="00253D"/>
      </a:dk1>
      <a:lt1>
        <a:sysClr val="window" lastClr="FFFFFF"/>
      </a:lt1>
      <a:dk2>
        <a:srgbClr val="1F497D"/>
      </a:dk2>
      <a:lt2>
        <a:srgbClr val="EEECE1"/>
      </a:lt2>
      <a:accent1>
        <a:srgbClr val="6D5241"/>
      </a:accent1>
      <a:accent2>
        <a:srgbClr val="8A979A"/>
      </a:accent2>
      <a:accent3>
        <a:srgbClr val="7F1727"/>
      </a:accent3>
      <a:accent4>
        <a:srgbClr val="402716"/>
      </a:accent4>
      <a:accent5>
        <a:srgbClr val="0C5F2D"/>
      </a:accent5>
      <a:accent6>
        <a:srgbClr val="2C2B2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5935</TotalTime>
  <Words>612</Words>
  <Application>Microsoft Office PowerPoint</Application>
  <PresentationFormat>Custom</PresentationFormat>
  <Paragraphs>19</Paragraphs>
  <Slides>1</Slides>
  <Notes>1</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McEntire</dc:creator>
  <cp:lastModifiedBy>Karla Hernandez</cp:lastModifiedBy>
  <cp:revision>135</cp:revision>
  <dcterms:created xsi:type="dcterms:W3CDTF">2012-09-25T05:06:36Z</dcterms:created>
  <dcterms:modified xsi:type="dcterms:W3CDTF">2020-07-27T07:00:43Z</dcterms:modified>
</cp:coreProperties>
</file>